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62" r:id="rId5"/>
    <p:sldId id="263" r:id="rId6"/>
    <p:sldId id="259"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67" d="100"/>
          <a:sy n="67"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3AC292-B17F-474A-B730-CA732A5A09D6}" type="datetimeFigureOut">
              <a:rPr lang="es-MX" smtClean="0"/>
              <a:t>25/08/2023</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710D70-43C5-4530-BC23-19E80DB7D65B}" type="slidenum">
              <a:rPr lang="es-MX" smtClean="0"/>
              <a:t>‹Nº›</a:t>
            </a:fld>
            <a:endParaRPr lang="es-MX"/>
          </a:p>
        </p:txBody>
      </p:sp>
    </p:spTree>
    <p:extLst>
      <p:ext uri="{BB962C8B-B14F-4D97-AF65-F5344CB8AC3E}">
        <p14:creationId xmlns:p14="http://schemas.microsoft.com/office/powerpoint/2010/main" val="2449262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FC710D70-43C5-4530-BC23-19E80DB7D65B}" type="slidenum">
              <a:rPr lang="es-MX" smtClean="0"/>
              <a:t>5</a:t>
            </a:fld>
            <a:endParaRPr lang="es-MX"/>
          </a:p>
        </p:txBody>
      </p:sp>
    </p:spTree>
    <p:extLst>
      <p:ext uri="{BB962C8B-B14F-4D97-AF65-F5344CB8AC3E}">
        <p14:creationId xmlns:p14="http://schemas.microsoft.com/office/powerpoint/2010/main" val="287950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FC710D70-43C5-4530-BC23-19E80DB7D65B}" type="slidenum">
              <a:rPr lang="es-MX" smtClean="0"/>
              <a:t>6</a:t>
            </a:fld>
            <a:endParaRPr lang="es-MX"/>
          </a:p>
        </p:txBody>
      </p:sp>
    </p:spTree>
    <p:extLst>
      <p:ext uri="{BB962C8B-B14F-4D97-AF65-F5344CB8AC3E}">
        <p14:creationId xmlns:p14="http://schemas.microsoft.com/office/powerpoint/2010/main" val="3599658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F99E6A-FCE6-6749-8E4A-330895AAA9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63C1FCA1-CC62-164B-B1F0-F5A476C0A5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E4F48354-E00B-0646-9754-7A77B7D13522}"/>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5" name="Marcador de pie de página 4">
            <a:extLst>
              <a:ext uri="{FF2B5EF4-FFF2-40B4-BE49-F238E27FC236}">
                <a16:creationId xmlns:a16="http://schemas.microsoft.com/office/drawing/2014/main" id="{D4853079-B5DA-2D44-8AAB-81DD3CE262F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B0F6833-B051-C44F-8695-9C14F7EA0E9C}"/>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3803869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641ADD-4B4C-3F44-AAA1-1249448AEDE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309BEB9-4170-2D4A-A421-F36D3F4B9C72}"/>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2952DDC0-E734-BC4B-A993-B555F10FAD67}"/>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5" name="Marcador de pie de página 4">
            <a:extLst>
              <a:ext uri="{FF2B5EF4-FFF2-40B4-BE49-F238E27FC236}">
                <a16:creationId xmlns:a16="http://schemas.microsoft.com/office/drawing/2014/main" id="{E1B88D21-72BE-6D4E-9A30-19FFEF58EDF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EA54565-4061-CD49-841F-E290BF9F407F}"/>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172464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330555D-26F2-C049-BDA6-80F4187C8BB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BA24903-C2D8-E644-909F-BBAE4D28711A}"/>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E5444379-9629-BA47-8A9A-2DD3DA10E80D}"/>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5" name="Marcador de pie de página 4">
            <a:extLst>
              <a:ext uri="{FF2B5EF4-FFF2-40B4-BE49-F238E27FC236}">
                <a16:creationId xmlns:a16="http://schemas.microsoft.com/office/drawing/2014/main" id="{91C5A6D7-69F7-0646-9EFB-8E91E85906A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FD9D47F-2E81-544A-9697-2A23D4CE556A}"/>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144116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BAE1ED-26A1-7E43-AD5D-39A9E597AA0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3FA6D13-22F9-A04C-AC11-F0D1A1811E0D}"/>
              </a:ext>
            </a:extLst>
          </p:cNvPr>
          <p:cNvSpPr>
            <a:spLocks noGrp="1"/>
          </p:cNvSpPr>
          <p:nvPr>
            <p:ph idx="1"/>
          </p:nvPr>
        </p:nvSpPr>
        <p:spPr/>
        <p:txBody>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54AA2F01-97E2-D54F-BD1D-40190D28727F}"/>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5" name="Marcador de pie de página 4">
            <a:extLst>
              <a:ext uri="{FF2B5EF4-FFF2-40B4-BE49-F238E27FC236}">
                <a16:creationId xmlns:a16="http://schemas.microsoft.com/office/drawing/2014/main" id="{BA112EEA-A32D-834F-975B-8A5417B2831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39EC266-08F4-D047-8CBF-601AA357D0C6}"/>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4012407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F06C5D-703C-CD45-8239-9EC5FBB21B7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93377AC-9C20-D344-B144-6BC3863D5B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7C326E50-A5F4-8C4E-9D10-3059D8B5D922}"/>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5" name="Marcador de pie de página 4">
            <a:extLst>
              <a:ext uri="{FF2B5EF4-FFF2-40B4-BE49-F238E27FC236}">
                <a16:creationId xmlns:a16="http://schemas.microsoft.com/office/drawing/2014/main" id="{70FED50F-DDB0-424D-8A74-155547611C8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232A10B-E085-8043-824D-4B676D000C10}"/>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194842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729227-305D-C542-9CCC-D543B3B4EDA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667CC39-A3A5-BE43-A4A0-0FF01A21EB65}"/>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9C82800E-3E31-A943-A736-7701F042B734}"/>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2D66D80E-3107-C347-BFB2-C5585736CA00}"/>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6" name="Marcador de pie de página 5">
            <a:extLst>
              <a:ext uri="{FF2B5EF4-FFF2-40B4-BE49-F238E27FC236}">
                <a16:creationId xmlns:a16="http://schemas.microsoft.com/office/drawing/2014/main" id="{02AF80F7-C15B-4C46-B498-B1C3ED01EA2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4B4B74C-792A-C34B-9210-4D1E6088123B}"/>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3166750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FB0195-7C69-BB47-8D78-E2725C6BA2C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17DC003-D285-F747-9E09-2C1C831500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D3A93772-3C67-0042-B1C9-91E27944ABA3}"/>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MX"/>
          </a:p>
        </p:txBody>
      </p:sp>
      <p:sp>
        <p:nvSpPr>
          <p:cNvPr id="5" name="Marcador de texto 4">
            <a:extLst>
              <a:ext uri="{FF2B5EF4-FFF2-40B4-BE49-F238E27FC236}">
                <a16:creationId xmlns:a16="http://schemas.microsoft.com/office/drawing/2014/main" id="{B57141A3-D10B-7A4B-ADE9-D66AC8D642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6" name="Marcador de contenido 5">
            <a:extLst>
              <a:ext uri="{FF2B5EF4-FFF2-40B4-BE49-F238E27FC236}">
                <a16:creationId xmlns:a16="http://schemas.microsoft.com/office/drawing/2014/main" id="{99DBD5AD-3F7A-8F4A-811B-86BBADAA7574}"/>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MX"/>
          </a:p>
        </p:txBody>
      </p:sp>
      <p:sp>
        <p:nvSpPr>
          <p:cNvPr id="7" name="Marcador de fecha 6">
            <a:extLst>
              <a:ext uri="{FF2B5EF4-FFF2-40B4-BE49-F238E27FC236}">
                <a16:creationId xmlns:a16="http://schemas.microsoft.com/office/drawing/2014/main" id="{640BD8AE-B96D-304B-98B5-84094440B89A}"/>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8" name="Marcador de pie de página 7">
            <a:extLst>
              <a:ext uri="{FF2B5EF4-FFF2-40B4-BE49-F238E27FC236}">
                <a16:creationId xmlns:a16="http://schemas.microsoft.com/office/drawing/2014/main" id="{DEDDF77A-191C-134A-9B55-25D74BC134E6}"/>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1F365D6F-87CC-4640-B6F8-B13ED65ABA4D}"/>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3105981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342FDD-6FEC-2B4A-A8EE-6DFC1242F05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02B39A10-2FD6-2A4E-8AF5-EE0D904ECBA5}"/>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4" name="Marcador de pie de página 3">
            <a:extLst>
              <a:ext uri="{FF2B5EF4-FFF2-40B4-BE49-F238E27FC236}">
                <a16:creationId xmlns:a16="http://schemas.microsoft.com/office/drawing/2014/main" id="{D20ADB2D-7BD0-134A-BD3A-06CFB33B50A5}"/>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F9C878A-186B-B845-8695-DF0A2E71A31D}"/>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3818223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3AC2783-C67A-EA46-A651-29A9ED8452D0}"/>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3" name="Marcador de pie de página 2">
            <a:extLst>
              <a:ext uri="{FF2B5EF4-FFF2-40B4-BE49-F238E27FC236}">
                <a16:creationId xmlns:a16="http://schemas.microsoft.com/office/drawing/2014/main" id="{FD83FA07-B3BF-4C43-9A9A-E6CB84DF8760}"/>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5E47ABE-9D12-F345-B654-E0EFABBDE949}"/>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2305174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BCB83C-E6C5-014E-8141-2681655F732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F7777C4-EC6E-764B-B623-F5CA65BF53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MX"/>
          </a:p>
        </p:txBody>
      </p:sp>
      <p:sp>
        <p:nvSpPr>
          <p:cNvPr id="4" name="Marcador de texto 3">
            <a:extLst>
              <a:ext uri="{FF2B5EF4-FFF2-40B4-BE49-F238E27FC236}">
                <a16:creationId xmlns:a16="http://schemas.microsoft.com/office/drawing/2014/main" id="{47D74E83-9285-D246-8D68-981AB0CFAC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D4925D44-D017-F84A-8497-C68E29E84AED}"/>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6" name="Marcador de pie de página 5">
            <a:extLst>
              <a:ext uri="{FF2B5EF4-FFF2-40B4-BE49-F238E27FC236}">
                <a16:creationId xmlns:a16="http://schemas.microsoft.com/office/drawing/2014/main" id="{BC9EB9F9-2265-C84C-83E7-282E7E692A0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DBF87B-D6B8-574E-8CB5-21BF4D6E2CF6}"/>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24399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0A7135-629F-7D4A-9FC3-83699A59B50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031D2117-CC53-E84F-AEC7-661741BD52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C02A5947-5223-8C4A-9516-A1E67A223C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B6B808A9-320A-574A-8879-341678D5D97A}"/>
              </a:ext>
            </a:extLst>
          </p:cNvPr>
          <p:cNvSpPr>
            <a:spLocks noGrp="1"/>
          </p:cNvSpPr>
          <p:nvPr>
            <p:ph type="dt" sz="half" idx="10"/>
          </p:nvPr>
        </p:nvSpPr>
        <p:spPr/>
        <p:txBody>
          <a:bodyPr/>
          <a:lstStyle/>
          <a:p>
            <a:fld id="{73E1B0BD-5392-BC4E-A4E8-96FD9A742288}" type="datetimeFigureOut">
              <a:rPr lang="es-MX" smtClean="0"/>
              <a:t>25/08/2023</a:t>
            </a:fld>
            <a:endParaRPr lang="es-MX"/>
          </a:p>
        </p:txBody>
      </p:sp>
      <p:sp>
        <p:nvSpPr>
          <p:cNvPr id="6" name="Marcador de pie de página 5">
            <a:extLst>
              <a:ext uri="{FF2B5EF4-FFF2-40B4-BE49-F238E27FC236}">
                <a16:creationId xmlns:a16="http://schemas.microsoft.com/office/drawing/2014/main" id="{A04D9CFE-5ECF-F449-9914-2FFFD847063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CD61722-4678-F045-9C5C-7489F4344B25}"/>
              </a:ext>
            </a:extLst>
          </p:cNvPr>
          <p:cNvSpPr>
            <a:spLocks noGrp="1"/>
          </p:cNvSpPr>
          <p:nvPr>
            <p:ph type="sldNum" sz="quarter" idx="12"/>
          </p:nvPr>
        </p:nvSpPr>
        <p:spPr/>
        <p:txBody>
          <a:bodyPr/>
          <a:lstStyle/>
          <a:p>
            <a:fld id="{993B0CCE-C151-9640-9E56-01AC37A6852C}" type="slidenum">
              <a:rPr lang="es-MX" smtClean="0"/>
              <a:t>‹Nº›</a:t>
            </a:fld>
            <a:endParaRPr lang="es-MX"/>
          </a:p>
        </p:txBody>
      </p:sp>
    </p:spTree>
    <p:extLst>
      <p:ext uri="{BB962C8B-B14F-4D97-AF65-F5344CB8AC3E}">
        <p14:creationId xmlns:p14="http://schemas.microsoft.com/office/powerpoint/2010/main" val="82992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D7C0D5D-D3A5-A04C-AB37-DBA31AC552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9AC6232-4770-A441-A0F7-1DE33941EA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22EEE10B-74E6-984B-BCAD-5244DD21D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1B0BD-5392-BC4E-A4E8-96FD9A742288}" type="datetimeFigureOut">
              <a:rPr lang="es-MX" smtClean="0"/>
              <a:t>25/08/2023</a:t>
            </a:fld>
            <a:endParaRPr lang="es-MX"/>
          </a:p>
        </p:txBody>
      </p:sp>
      <p:sp>
        <p:nvSpPr>
          <p:cNvPr id="5" name="Marcador de pie de página 4">
            <a:extLst>
              <a:ext uri="{FF2B5EF4-FFF2-40B4-BE49-F238E27FC236}">
                <a16:creationId xmlns:a16="http://schemas.microsoft.com/office/drawing/2014/main" id="{629DD9EE-B9E3-1C4A-9D8C-038DA29E55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5A9EC4C7-27AB-0740-86D4-9962A710AF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3B0CCE-C151-9640-9E56-01AC37A6852C}" type="slidenum">
              <a:rPr lang="es-MX" smtClean="0"/>
              <a:t>‹Nº›</a:t>
            </a:fld>
            <a:endParaRPr lang="es-MX"/>
          </a:p>
        </p:txBody>
      </p:sp>
    </p:spTree>
    <p:extLst>
      <p:ext uri="{BB962C8B-B14F-4D97-AF65-F5344CB8AC3E}">
        <p14:creationId xmlns:p14="http://schemas.microsoft.com/office/powerpoint/2010/main" val="3107343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erviciosdigitales.imss.gob.mx/gestionAsegurados-web-externo/vigenci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erviciosdigitales.imss.gob.mx/portal-ciudadano-web-externo/derechohabientes/tramite/registr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tsjr.edu.mx/alumnos/calendario.ph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CDE0BB58-3D9D-6B49-A5B1-E96083BC80EB}"/>
              </a:ext>
            </a:extLst>
          </p:cNvPr>
          <p:cNvPicPr>
            <a:picLocks noChangeAspect="1"/>
          </p:cNvPicPr>
          <p:nvPr/>
        </p:nvPicPr>
        <p:blipFill>
          <a:blip r:embed="rId2"/>
          <a:stretch>
            <a:fillRect/>
          </a:stretch>
        </p:blipFill>
        <p:spPr>
          <a:xfrm>
            <a:off x="0" y="8"/>
            <a:ext cx="12191972" cy="6857585"/>
          </a:xfrm>
          <a:prstGeom prst="rect">
            <a:avLst/>
          </a:prstGeom>
        </p:spPr>
      </p:pic>
    </p:spTree>
    <p:extLst>
      <p:ext uri="{BB962C8B-B14F-4D97-AF65-F5344CB8AC3E}">
        <p14:creationId xmlns:p14="http://schemas.microsoft.com/office/powerpoint/2010/main" val="2968491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7B379E-1CBD-2D47-A96A-089475954C56}"/>
              </a:ext>
            </a:extLst>
          </p:cNvPr>
          <p:cNvSpPr txBox="1">
            <a:spLocks/>
          </p:cNvSpPr>
          <p:nvPr/>
        </p:nvSpPr>
        <p:spPr>
          <a:xfrm>
            <a:off x="530942" y="2300288"/>
            <a:ext cx="11194025" cy="17430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4000" dirty="0">
                <a:latin typeface="Avenir Black" panose="020B0803020203020204" pitchFamily="34" charset="0"/>
              </a:rPr>
              <a:t>Departamento de Servicios Escolares</a:t>
            </a:r>
          </a:p>
          <a:p>
            <a:endParaRPr lang="es-ES" sz="4000" dirty="0">
              <a:latin typeface="Avenir Black" panose="020B0803020203020204" pitchFamily="34" charset="0"/>
            </a:endParaRPr>
          </a:p>
          <a:p>
            <a:r>
              <a:rPr lang="es-ES" sz="4000" dirty="0">
                <a:latin typeface="Avenir Black" panose="020B0803020203020204" pitchFamily="34" charset="0"/>
              </a:rPr>
              <a:t>Seguro para Estudiantes que otorga el IMSS</a:t>
            </a:r>
            <a:endParaRPr lang="es-MX" sz="4000" dirty="0">
              <a:latin typeface="Avenir Black" panose="020B0803020203020204" pitchFamily="34" charset="0"/>
            </a:endParaRPr>
          </a:p>
        </p:txBody>
      </p:sp>
    </p:spTree>
    <p:extLst>
      <p:ext uri="{BB962C8B-B14F-4D97-AF65-F5344CB8AC3E}">
        <p14:creationId xmlns:p14="http://schemas.microsoft.com/office/powerpoint/2010/main" val="347536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5738" y="1102070"/>
            <a:ext cx="11687175" cy="5442516"/>
          </a:xfrm>
          <a:prstGeom prst="rect">
            <a:avLst/>
          </a:prstGeom>
        </p:spPr>
        <p:txBody>
          <a:bodyPr wrap="square">
            <a:spAutoFit/>
          </a:bodyPr>
          <a:lstStyle/>
          <a:p>
            <a:pPr marL="309198" marR="5069" indent="-296526" defTabSz="912388">
              <a:spcBef>
                <a:spcPts val="100"/>
              </a:spcBef>
              <a:defRPr/>
            </a:pPr>
            <a:r>
              <a:rPr lang="en-US" sz="2400" b="1" spc="-5" dirty="0" err="1">
                <a:latin typeface="Avenir Black" panose="020B0803020203020204" pitchFamily="34" charset="0"/>
                <a:cs typeface="Arial"/>
              </a:rPr>
              <a:t>Acciones</a:t>
            </a:r>
            <a:r>
              <a:rPr lang="en-US" sz="2400" b="1" spc="-5" dirty="0">
                <a:latin typeface="Avenir Black" panose="020B0803020203020204" pitchFamily="34" charset="0"/>
                <a:cs typeface="Arial"/>
              </a:rPr>
              <a:t> para </a:t>
            </a:r>
            <a:r>
              <a:rPr lang="en-US" sz="2400" b="1" spc="-5" dirty="0" err="1">
                <a:latin typeface="Avenir Black" panose="020B0803020203020204" pitchFamily="34" charset="0"/>
                <a:cs typeface="Arial"/>
              </a:rPr>
              <a:t>obtener</a:t>
            </a:r>
            <a:r>
              <a:rPr lang="en-US" sz="2400" b="1" spc="-5" dirty="0">
                <a:latin typeface="Avenir Black" panose="020B0803020203020204" pitchFamily="34" charset="0"/>
                <a:cs typeface="Arial"/>
              </a:rPr>
              <a:t> Seguro de </a:t>
            </a:r>
            <a:r>
              <a:rPr lang="en-US" sz="2400" b="1" spc="-5" dirty="0" err="1">
                <a:latin typeface="Avenir Black" panose="020B0803020203020204" pitchFamily="34" charset="0"/>
                <a:cs typeface="Arial"/>
              </a:rPr>
              <a:t>Estudiante</a:t>
            </a:r>
            <a:r>
              <a:rPr lang="en-US" sz="2400" b="1" spc="-5" dirty="0">
                <a:latin typeface="Avenir Black" panose="020B0803020203020204" pitchFamily="34" charset="0"/>
                <a:cs typeface="Arial"/>
              </a:rPr>
              <a:t> del IMSS:</a:t>
            </a:r>
          </a:p>
          <a:p>
            <a:pPr marL="309198" marR="5069" indent="-296526" defTabSz="912388">
              <a:spcBef>
                <a:spcPts val="100"/>
              </a:spcBef>
              <a:defRPr/>
            </a:pPr>
            <a:endParaRPr lang="en-US" sz="1000" b="1" spc="-5" dirty="0">
              <a:latin typeface="Avenir Black" panose="020B0803020203020204" pitchFamily="34" charset="0"/>
              <a:cs typeface="Arial"/>
            </a:endParaRPr>
          </a:p>
          <a:p>
            <a:pPr marL="309198" marR="5069" indent="-296526" algn="just" defTabSz="912388">
              <a:spcBef>
                <a:spcPts val="100"/>
              </a:spcBef>
              <a:defRPr/>
            </a:pPr>
            <a:r>
              <a:rPr lang="es-ES" dirty="0">
                <a:latin typeface="Avenir Book" panose="02000503020000020003" pitchFamily="2" charset="0"/>
                <a:cs typeface="Arial"/>
              </a:rPr>
              <a:t>•	Gestionar a través de la plataforma del IMSS tu Número de Seguridad Social personal y proporciónalo en el trámite de inscripción. </a:t>
            </a:r>
          </a:p>
          <a:p>
            <a:pPr marL="309198" marR="5069" indent="-296526" algn="just" defTabSz="912388">
              <a:spcBef>
                <a:spcPts val="100"/>
              </a:spcBef>
              <a:defRPr/>
            </a:pPr>
            <a:r>
              <a:rPr lang="es-ES" dirty="0">
                <a:latin typeface="Avenir Book" panose="02000503020000020003" pitchFamily="2" charset="0"/>
                <a:cs typeface="Arial"/>
              </a:rPr>
              <a:t>	</a:t>
            </a:r>
            <a:r>
              <a:rPr lang="es-ES" sz="1600" b="1" dirty="0">
                <a:latin typeface="Avenir Book" panose="02000503020000020003" pitchFamily="2" charset="0"/>
                <a:cs typeface="Arial"/>
              </a:rPr>
              <a:t>NOTA:</a:t>
            </a:r>
            <a:r>
              <a:rPr lang="es-ES" sz="1600" dirty="0">
                <a:latin typeface="Avenir Book" panose="02000503020000020003" pitchFamily="2" charset="0"/>
                <a:cs typeface="Arial"/>
              </a:rPr>
              <a:t> No se aceptan números de afiliación como dependientes de algún familiar.</a:t>
            </a:r>
          </a:p>
          <a:p>
            <a:pPr marL="309198" marR="5069" indent="-296526" algn="just" defTabSz="912388">
              <a:spcBef>
                <a:spcPts val="100"/>
              </a:spcBef>
              <a:defRPr/>
            </a:pPr>
            <a:endParaRPr lang="es-ES" sz="1000"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Solicitar a tu plantel de Bachillerato tu baja del IMSS.</a:t>
            </a:r>
          </a:p>
          <a:p>
            <a:pPr marL="309198" marR="5069" indent="-296526" algn="just" defTabSz="912388">
              <a:spcBef>
                <a:spcPts val="100"/>
              </a:spcBef>
              <a:defRPr/>
            </a:pPr>
            <a:endParaRPr lang="es-ES" sz="1000"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La UTSJR realizará tu trámite de alta al IMSS a través del Departamento de Servicios Escolares a inicio del mes de octubre </a:t>
            </a:r>
            <a:r>
              <a:rPr lang="es-ES">
                <a:latin typeface="Avenir Book" panose="02000503020000020003" pitchFamily="2" charset="0"/>
                <a:cs typeface="Arial"/>
              </a:rPr>
              <a:t>del 2023.</a:t>
            </a:r>
            <a:endParaRPr lang="es-ES" dirty="0">
              <a:latin typeface="Avenir Book" panose="02000503020000020003" pitchFamily="2" charset="0"/>
              <a:cs typeface="Arial"/>
            </a:endParaRPr>
          </a:p>
          <a:p>
            <a:pPr marL="309198" marR="5069" indent="-296526" algn="just" defTabSz="912388">
              <a:spcBef>
                <a:spcPts val="100"/>
              </a:spcBef>
              <a:defRPr/>
            </a:pPr>
            <a:endParaRPr lang="es-ES" sz="1000"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A finales del mes de octubre todos los estudiantes de nuevo ingreso deberán obtener su Constancia de Vigencia de Derechos del IMSS, a través del sitio </a:t>
            </a:r>
            <a:r>
              <a:rPr lang="es-ES" b="1" dirty="0">
                <a:highlight>
                  <a:srgbClr val="FFFF00"/>
                </a:highlight>
                <a:latin typeface="Avenir Book" panose="02000503020000020003" pitchFamily="2" charset="0"/>
                <a:cs typeface="Arial"/>
                <a:hlinkClick r:id="rId2"/>
              </a:rPr>
              <a:t>https://serviciosdigitales.imss.gob.mx/gestionAsegurados-web-externo/vigencia</a:t>
            </a:r>
            <a:r>
              <a:rPr lang="es-ES" b="1" dirty="0">
                <a:highlight>
                  <a:srgbClr val="FFFF00"/>
                </a:highlight>
                <a:latin typeface="Avenir Book" panose="02000503020000020003" pitchFamily="2" charset="0"/>
                <a:cs typeface="Arial"/>
              </a:rPr>
              <a:t> </a:t>
            </a:r>
          </a:p>
          <a:p>
            <a:pPr marL="309198" marR="5069" indent="-296526" algn="just" defTabSz="912388">
              <a:spcBef>
                <a:spcPts val="100"/>
              </a:spcBef>
              <a:defRPr/>
            </a:pPr>
            <a:endParaRPr lang="es-ES" sz="1000"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Subir el </a:t>
            </a:r>
            <a:r>
              <a:rPr lang="es-ES" u="sng" dirty="0">
                <a:latin typeface="Avenir Book" panose="02000503020000020003" pitchFamily="2" charset="0"/>
                <a:cs typeface="Arial"/>
              </a:rPr>
              <a:t>archivo .</a:t>
            </a:r>
            <a:r>
              <a:rPr lang="es-ES" u="sng" dirty="0" err="1">
                <a:latin typeface="Avenir Book" panose="02000503020000020003" pitchFamily="2" charset="0"/>
                <a:cs typeface="Arial"/>
              </a:rPr>
              <a:t>pdf</a:t>
            </a:r>
            <a:r>
              <a:rPr lang="es-ES" u="sng" dirty="0">
                <a:latin typeface="Avenir Book" panose="02000503020000020003" pitchFamily="2" charset="0"/>
                <a:cs typeface="Arial"/>
              </a:rPr>
              <a:t> </a:t>
            </a:r>
            <a:r>
              <a:rPr lang="es-ES" dirty="0">
                <a:latin typeface="Avenir Book" panose="02000503020000020003" pitchFamily="2" charset="0"/>
                <a:cs typeface="Arial"/>
              </a:rPr>
              <a:t>original de la Constancia de Vigencia de Derechos del IMSS en tu portal de alumno en la opción de </a:t>
            </a:r>
            <a:r>
              <a:rPr lang="es-ES" dirty="0">
                <a:highlight>
                  <a:srgbClr val="FFFF00"/>
                </a:highlight>
                <a:latin typeface="Avenir Book" panose="02000503020000020003" pitchFamily="2" charset="0"/>
                <a:cs typeface="Arial"/>
              </a:rPr>
              <a:t>Hoja del IMSS.</a:t>
            </a:r>
          </a:p>
          <a:p>
            <a:pPr marL="309198" marR="5069" indent="-296526" algn="just" defTabSz="912388">
              <a:spcBef>
                <a:spcPts val="100"/>
              </a:spcBef>
              <a:defRPr/>
            </a:pPr>
            <a:endParaRPr lang="es-ES" sz="1000"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El Departamento de Servicios Escolares verificará que el documento sea el correcto y retirará el adeudo, de lo contrario tendrás que atender las indicaciones para cumplir con el requisito.</a:t>
            </a:r>
          </a:p>
          <a:p>
            <a:pPr marL="309198" marR="5069" indent="-296526" algn="just" defTabSz="912388">
              <a:spcBef>
                <a:spcPts val="100"/>
              </a:spcBef>
              <a:defRPr/>
            </a:pPr>
            <a:r>
              <a:rPr lang="es-ES" dirty="0">
                <a:latin typeface="Avenir Book" panose="02000503020000020003" pitchFamily="2" charset="0"/>
                <a:cs typeface="Arial"/>
              </a:rPr>
              <a:t>	</a:t>
            </a:r>
            <a:r>
              <a:rPr lang="es-ES" sz="1600" b="1" dirty="0">
                <a:latin typeface="Avenir Book" panose="02000503020000020003" pitchFamily="2" charset="0"/>
                <a:cs typeface="Arial"/>
              </a:rPr>
              <a:t>NOTA:</a:t>
            </a:r>
            <a:r>
              <a:rPr lang="es-ES" sz="1600" dirty="0">
                <a:latin typeface="Avenir Book" panose="02000503020000020003" pitchFamily="2" charset="0"/>
                <a:cs typeface="Arial"/>
              </a:rPr>
              <a:t> El incumplimiento de este requisito es motivo de baja de la Institución.</a:t>
            </a:r>
            <a:endParaRPr lang="es-ES" sz="1600" dirty="0">
              <a:latin typeface="Avenir Black" panose="020B0803020203020204" pitchFamily="34" charset="0"/>
              <a:cs typeface="Arial"/>
            </a:endParaRPr>
          </a:p>
        </p:txBody>
      </p:sp>
    </p:spTree>
    <p:extLst>
      <p:ext uri="{BB962C8B-B14F-4D97-AF65-F5344CB8AC3E}">
        <p14:creationId xmlns:p14="http://schemas.microsoft.com/office/powerpoint/2010/main" val="2014453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5738" y="1330670"/>
            <a:ext cx="11687175" cy="5188600"/>
          </a:xfrm>
          <a:prstGeom prst="rect">
            <a:avLst/>
          </a:prstGeom>
        </p:spPr>
        <p:txBody>
          <a:bodyPr wrap="square">
            <a:spAutoFit/>
          </a:bodyPr>
          <a:lstStyle/>
          <a:p>
            <a:pPr marL="309198" marR="5069" indent="-296526" defTabSz="912388">
              <a:spcBef>
                <a:spcPts val="100"/>
              </a:spcBef>
              <a:defRPr/>
            </a:pPr>
            <a:r>
              <a:rPr lang="en-US" sz="2400" b="1" spc="-5" dirty="0" err="1">
                <a:latin typeface="Avenir Black" panose="020B0803020203020204" pitchFamily="34" charset="0"/>
                <a:cs typeface="Arial"/>
              </a:rPr>
              <a:t>Acciones</a:t>
            </a:r>
            <a:r>
              <a:rPr lang="en-US" sz="2400" b="1" spc="-5" dirty="0">
                <a:latin typeface="Avenir Black" panose="020B0803020203020204" pitchFamily="34" charset="0"/>
                <a:cs typeface="Arial"/>
              </a:rPr>
              <a:t> para </a:t>
            </a:r>
            <a:r>
              <a:rPr lang="en-US" sz="2400" b="1" spc="-5" dirty="0" err="1">
                <a:latin typeface="Avenir Black" panose="020B0803020203020204" pitchFamily="34" charset="0"/>
                <a:cs typeface="Arial"/>
              </a:rPr>
              <a:t>obtener</a:t>
            </a:r>
            <a:r>
              <a:rPr lang="en-US" sz="2400" b="1" spc="-5" dirty="0">
                <a:latin typeface="Avenir Black" panose="020B0803020203020204" pitchFamily="34" charset="0"/>
                <a:cs typeface="Arial"/>
              </a:rPr>
              <a:t> Seguro de </a:t>
            </a:r>
            <a:r>
              <a:rPr lang="en-US" sz="2400" b="1" spc="-5" dirty="0" err="1">
                <a:latin typeface="Avenir Black" panose="020B0803020203020204" pitchFamily="34" charset="0"/>
                <a:cs typeface="Arial"/>
              </a:rPr>
              <a:t>Estudiante</a:t>
            </a:r>
            <a:r>
              <a:rPr lang="en-US" sz="2400" b="1" spc="-5" dirty="0">
                <a:latin typeface="Avenir Black" panose="020B0803020203020204" pitchFamily="34" charset="0"/>
                <a:cs typeface="Arial"/>
              </a:rPr>
              <a:t> del IMSS:</a:t>
            </a:r>
          </a:p>
          <a:p>
            <a:pPr marL="309198" marR="5069" indent="-296526" defTabSz="912388">
              <a:spcBef>
                <a:spcPts val="100"/>
              </a:spcBef>
              <a:defRPr/>
            </a:pPr>
            <a:endParaRPr lang="en-US" sz="1000" b="1" spc="-5" dirty="0">
              <a:latin typeface="Avenir Black" panose="020B0803020203020204" pitchFamily="34" charset="0"/>
              <a:cs typeface="Arial"/>
            </a:endParaRPr>
          </a:p>
          <a:p>
            <a:pPr marL="309198" marR="5069" indent="-296526" algn="just" defTabSz="912388">
              <a:spcBef>
                <a:spcPts val="100"/>
              </a:spcBef>
              <a:defRPr/>
            </a:pPr>
            <a:r>
              <a:rPr lang="es-ES" dirty="0">
                <a:latin typeface="Avenir Book" panose="02000503020000020003" pitchFamily="2" charset="0"/>
                <a:cs typeface="Arial"/>
              </a:rPr>
              <a:t>•	Una vez que cuentas con la Constancia de Vigencia de Derechos, deberás </a:t>
            </a:r>
            <a:r>
              <a:rPr lang="es-ES" b="1" dirty="0">
                <a:latin typeface="Avenir Book" panose="02000503020000020003" pitchFamily="2" charset="0"/>
                <a:cs typeface="Arial"/>
              </a:rPr>
              <a:t>realizar el registro en la clínica que te corresponde a través del sitio web: </a:t>
            </a:r>
            <a:r>
              <a:rPr lang="es-ES" b="1" dirty="0">
                <a:highlight>
                  <a:srgbClr val="FFFF00"/>
                </a:highlight>
                <a:latin typeface="Avenir Book" panose="02000503020000020003" pitchFamily="2" charset="0"/>
                <a:cs typeface="Arial"/>
                <a:hlinkClick r:id="rId2"/>
              </a:rPr>
              <a:t>https://serviciosdigitales.imss.gob.mx/portal-ciudadano-web-externo/derechohabientes/tramite/registro</a:t>
            </a:r>
            <a:r>
              <a:rPr lang="es-ES" b="1" dirty="0">
                <a:highlight>
                  <a:srgbClr val="FFFF00"/>
                </a:highlight>
                <a:latin typeface="Avenir Book" panose="02000503020000020003" pitchFamily="2" charset="0"/>
                <a:cs typeface="Arial"/>
              </a:rPr>
              <a:t> </a:t>
            </a:r>
            <a:r>
              <a:rPr lang="es-ES" dirty="0">
                <a:latin typeface="Avenir Book" panose="02000503020000020003" pitchFamily="2" charset="0"/>
                <a:cs typeface="Arial"/>
              </a:rPr>
              <a:t>y obtener los documentos .</a:t>
            </a:r>
            <a:r>
              <a:rPr lang="es-ES" dirty="0" err="1">
                <a:latin typeface="Avenir Book" panose="02000503020000020003" pitchFamily="2" charset="0"/>
                <a:cs typeface="Arial"/>
              </a:rPr>
              <a:t>pdf</a:t>
            </a:r>
            <a:r>
              <a:rPr lang="es-ES" dirty="0">
                <a:latin typeface="Avenir Book" panose="02000503020000020003" pitchFamily="2" charset="0"/>
                <a:cs typeface="Arial"/>
              </a:rPr>
              <a:t> (equivalentes al carnet) para que puedas recibir consulta.</a:t>
            </a:r>
          </a:p>
          <a:p>
            <a:pPr marL="309198" marR="5069" indent="-296526" algn="just" defTabSz="912388">
              <a:spcBef>
                <a:spcPts val="100"/>
              </a:spcBef>
              <a:defRPr/>
            </a:pPr>
            <a:r>
              <a:rPr lang="es-ES" dirty="0">
                <a:latin typeface="Avenir Book" panose="02000503020000020003" pitchFamily="2" charset="0"/>
                <a:cs typeface="Arial"/>
              </a:rPr>
              <a:t>	</a:t>
            </a:r>
            <a:r>
              <a:rPr lang="es-ES" sz="1600" b="1" dirty="0">
                <a:latin typeface="Avenir Book" panose="02000503020000020003" pitchFamily="2" charset="0"/>
                <a:cs typeface="Arial"/>
              </a:rPr>
              <a:t>NOTA:</a:t>
            </a:r>
            <a:r>
              <a:rPr lang="es-ES" sz="1600" dirty="0">
                <a:latin typeface="Avenir Book" panose="02000503020000020003" pitchFamily="2" charset="0"/>
                <a:cs typeface="Arial"/>
              </a:rPr>
              <a:t> El personal de Servicio Médico programará fechas para apoyar en esta actividad, favor de estar pendiente de los avisos que se enviarán por los diferentes medios de comunicación institucional.</a:t>
            </a:r>
          </a:p>
          <a:p>
            <a:pPr marL="309198" marR="5069" indent="-296526" algn="just" defTabSz="912388">
              <a:spcBef>
                <a:spcPts val="100"/>
              </a:spcBef>
              <a:defRPr/>
            </a:pPr>
            <a:endParaRPr lang="es-ES" sz="1000"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El Seguro para estudiantes tiene vigencia mientras estudies en cualquier institución educativa pública de nivel superior o de posgrado. Al egresar sólo conservarás tu NSS, y volverás a tener IMSS al ingresar a un empleo formal.</a:t>
            </a:r>
          </a:p>
          <a:p>
            <a:pPr marL="309198" marR="5069" indent="-296526" algn="just" defTabSz="912388">
              <a:spcBef>
                <a:spcPts val="100"/>
              </a:spcBef>
              <a:defRPr/>
            </a:pPr>
            <a:endParaRPr lang="es-ES" sz="1000"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Para cualquier aclaración o asesoría podrás recibir atención personalizada o marcar a nuestras oficinas donde con gusto te atenderemos.</a:t>
            </a:r>
          </a:p>
          <a:p>
            <a:pPr marL="309198" marR="5069" indent="-296526" algn="just" defTabSz="912388">
              <a:spcBef>
                <a:spcPts val="100"/>
              </a:spcBef>
              <a:defRPr/>
            </a:pPr>
            <a:endParaRPr lang="es-ES"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a:t>
            </a:r>
            <a:r>
              <a:rPr lang="es-ES" b="1" dirty="0">
                <a:latin typeface="Avenir Book" panose="02000503020000020003" pitchFamily="2" charset="0"/>
                <a:cs typeface="Arial"/>
              </a:rPr>
              <a:t>Ubicación: Edificio H (Centro de Información).</a:t>
            </a:r>
          </a:p>
          <a:p>
            <a:pPr marL="309198" marR="5069" indent="-296526" algn="just" defTabSz="912388">
              <a:spcBef>
                <a:spcPts val="100"/>
              </a:spcBef>
              <a:defRPr/>
            </a:pPr>
            <a:r>
              <a:rPr lang="es-ES" b="1" dirty="0">
                <a:latin typeface="Avenir Book" panose="02000503020000020003" pitchFamily="2" charset="0"/>
                <a:cs typeface="Arial"/>
              </a:rPr>
              <a:t>	Horario: De 08:00 a 20:00 </a:t>
            </a:r>
            <a:r>
              <a:rPr lang="es-ES" b="1" dirty="0" err="1">
                <a:latin typeface="Avenir Book" panose="02000503020000020003" pitchFamily="2" charset="0"/>
                <a:cs typeface="Arial"/>
              </a:rPr>
              <a:t>hrs</a:t>
            </a:r>
            <a:r>
              <a:rPr lang="es-ES" b="1" dirty="0">
                <a:latin typeface="Avenir Book" panose="02000503020000020003" pitchFamily="2" charset="0"/>
                <a:cs typeface="Arial"/>
              </a:rPr>
              <a:t>., de lunes a viernes en días hábiles.</a:t>
            </a:r>
          </a:p>
          <a:p>
            <a:pPr marL="309198" marR="5069" indent="-296526" algn="just" defTabSz="912388">
              <a:spcBef>
                <a:spcPts val="100"/>
              </a:spcBef>
              <a:defRPr/>
            </a:pPr>
            <a:r>
              <a:rPr lang="es-ES" b="1" dirty="0">
                <a:latin typeface="Avenir Book" panose="02000503020000020003" pitchFamily="2" charset="0"/>
                <a:cs typeface="Arial"/>
              </a:rPr>
              <a:t>	Teléfono: 427 129 2000 extensiones: 214, 232, 261 y 283.</a:t>
            </a:r>
          </a:p>
        </p:txBody>
      </p:sp>
    </p:spTree>
    <p:extLst>
      <p:ext uri="{BB962C8B-B14F-4D97-AF65-F5344CB8AC3E}">
        <p14:creationId xmlns:p14="http://schemas.microsoft.com/office/powerpoint/2010/main" val="315949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5738" y="1084625"/>
            <a:ext cx="11687175" cy="5496376"/>
          </a:xfrm>
          <a:prstGeom prst="rect">
            <a:avLst/>
          </a:prstGeom>
        </p:spPr>
        <p:txBody>
          <a:bodyPr wrap="square">
            <a:spAutoFit/>
          </a:bodyPr>
          <a:lstStyle/>
          <a:p>
            <a:pPr marL="309198" marR="5069" indent="-296526" defTabSz="912388">
              <a:spcBef>
                <a:spcPts val="100"/>
              </a:spcBef>
              <a:defRPr/>
            </a:pPr>
            <a:r>
              <a:rPr lang="en-US" sz="2400" b="1" spc="-5" dirty="0" err="1">
                <a:latin typeface="Avenir Black" panose="020B0803020203020204" pitchFamily="34" charset="0"/>
                <a:cs typeface="Arial"/>
              </a:rPr>
              <a:t>Entrega</a:t>
            </a:r>
            <a:r>
              <a:rPr lang="en-US" sz="2400" b="1" spc="-5" dirty="0">
                <a:latin typeface="Avenir Black" panose="020B0803020203020204" pitchFamily="34" charset="0"/>
                <a:cs typeface="Arial"/>
              </a:rPr>
              <a:t> de </a:t>
            </a:r>
            <a:r>
              <a:rPr lang="en-US" sz="2400" b="1" spc="-5" dirty="0" err="1">
                <a:latin typeface="Avenir Black" panose="020B0803020203020204" pitchFamily="34" charset="0"/>
                <a:cs typeface="Arial"/>
              </a:rPr>
              <a:t>credenciales</a:t>
            </a:r>
            <a:r>
              <a:rPr lang="en-US" sz="2400" b="1" spc="-5" dirty="0">
                <a:latin typeface="Avenir Black" panose="020B0803020203020204" pitchFamily="34" charset="0"/>
                <a:cs typeface="Arial"/>
              </a:rPr>
              <a:t>, </a:t>
            </a:r>
            <a:r>
              <a:rPr lang="en-US" sz="2400" b="1" spc="-5" dirty="0" err="1">
                <a:latin typeface="Avenir Black" panose="020B0803020203020204" pitchFamily="34" charset="0"/>
                <a:cs typeface="Arial"/>
              </a:rPr>
              <a:t>identificación</a:t>
            </a:r>
            <a:r>
              <a:rPr lang="en-US" sz="2400" b="1" spc="-5" dirty="0">
                <a:latin typeface="Avenir Black" panose="020B0803020203020204" pitchFamily="34" charset="0"/>
                <a:cs typeface="Arial"/>
              </a:rPr>
              <a:t> del INE y </a:t>
            </a:r>
            <a:r>
              <a:rPr lang="en-US" sz="2400" b="1" spc="-5" dirty="0" err="1">
                <a:latin typeface="Avenir Black" panose="020B0803020203020204" pitchFamily="34" charset="0"/>
                <a:cs typeface="Arial"/>
              </a:rPr>
              <a:t>calendario</a:t>
            </a:r>
            <a:r>
              <a:rPr lang="en-US" sz="2400" b="1" spc="-5" dirty="0">
                <a:latin typeface="Avenir Black" panose="020B0803020203020204" pitchFamily="34" charset="0"/>
                <a:cs typeface="Arial"/>
              </a:rPr>
              <a:t> escolar:</a:t>
            </a:r>
          </a:p>
          <a:p>
            <a:pPr marL="309198" marR="5069" indent="-296526" defTabSz="912388">
              <a:spcBef>
                <a:spcPts val="100"/>
              </a:spcBef>
              <a:defRPr/>
            </a:pPr>
            <a:endParaRPr lang="en-US" sz="1000" b="1" spc="-5" dirty="0">
              <a:latin typeface="Avenir Black" panose="020B0803020203020204" pitchFamily="34" charset="0"/>
              <a:cs typeface="Arial"/>
            </a:endParaRPr>
          </a:p>
          <a:p>
            <a:pPr marL="309198" marR="5069" indent="-296526" algn="just" defTabSz="912388">
              <a:spcBef>
                <a:spcPts val="100"/>
              </a:spcBef>
              <a:defRPr/>
            </a:pPr>
            <a:r>
              <a:rPr lang="es-ES" dirty="0">
                <a:latin typeface="Avenir Book" panose="02000503020000020003" pitchFamily="2" charset="0"/>
                <a:cs typeface="Arial"/>
              </a:rPr>
              <a:t>•	A finales del mes de septiembre el Departamento de Servicios Escolares enviará un comunicado para notificar fechas, horarios y logística para la entrega de credenciales, favor de estar pendiente de tu correo institucional, WhatsApp o algún aviso por medio de tu Dirección de Carrera. </a:t>
            </a:r>
          </a:p>
          <a:p>
            <a:pPr marL="309198" marR="5069" indent="-296526" algn="just" defTabSz="912388">
              <a:spcBef>
                <a:spcPts val="100"/>
              </a:spcBef>
              <a:defRPr/>
            </a:pPr>
            <a:endParaRPr lang="es-ES" sz="1000"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Al momento de recibir tu credencial recibirás dos documentos que firmarás de conformidad por medio de los cuales darás autorización de autentificar la documentación oficial que entregaste en tu trámite de inscripción.</a:t>
            </a:r>
          </a:p>
          <a:p>
            <a:pPr marL="309198" marR="5069" indent="-296526" algn="just" defTabSz="912388">
              <a:spcBef>
                <a:spcPts val="100"/>
              </a:spcBef>
              <a:defRPr/>
            </a:pPr>
            <a:endParaRPr lang="es-ES" sz="1000"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Como parte de los requisitos de estudiante de la UTSJR, deberás tramitar tu Credencial de Elector en el INE, escanearla y subirla a tu portal de alumno, en próximas fechas te aparecerá el link para subirla y un adeudo el cual se eliminará hasta dar cumplimiento.</a:t>
            </a:r>
          </a:p>
          <a:p>
            <a:pPr marL="309198" marR="5069" indent="-296526" algn="just" defTabSz="912388">
              <a:spcBef>
                <a:spcPts val="100"/>
              </a:spcBef>
              <a:defRPr/>
            </a:pPr>
            <a:endParaRPr lang="es-ES"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El Calendario del Ciclo Escolar 2023-2024 lo puedes obtener desde el sitio web de la UTSJR: </a:t>
            </a:r>
            <a:r>
              <a:rPr lang="es-ES" dirty="0">
                <a:latin typeface="Avenir Book" panose="02000503020000020003" pitchFamily="2" charset="0"/>
                <a:cs typeface="Arial"/>
                <a:hlinkClick r:id="rId3"/>
              </a:rPr>
              <a:t>https://www.utsjr.edu.mx/alumnos/calendario.php</a:t>
            </a:r>
            <a:endParaRPr lang="es-ES" dirty="0">
              <a:latin typeface="Avenir Book" panose="02000503020000020003" pitchFamily="2" charset="0"/>
              <a:cs typeface="Arial"/>
            </a:endParaRPr>
          </a:p>
          <a:p>
            <a:pPr marL="309198" marR="5069" indent="-296526" algn="just" defTabSz="912388">
              <a:spcBef>
                <a:spcPts val="100"/>
              </a:spcBef>
              <a:defRPr/>
            </a:pPr>
            <a:endParaRPr lang="es-ES" dirty="0">
              <a:latin typeface="Avenir Book" panose="02000503020000020003" pitchFamily="2" charset="0"/>
              <a:cs typeface="Arial"/>
            </a:endParaRPr>
          </a:p>
          <a:p>
            <a:pPr marL="309198" marR="5069" indent="-296526" algn="just" defTabSz="912388">
              <a:spcBef>
                <a:spcPts val="100"/>
              </a:spcBef>
              <a:defRPr/>
            </a:pPr>
            <a:r>
              <a:rPr lang="es-ES" dirty="0">
                <a:latin typeface="Avenir Book" panose="02000503020000020003" pitchFamily="2" charset="0"/>
                <a:cs typeface="Arial"/>
              </a:rPr>
              <a:t>	</a:t>
            </a:r>
            <a:r>
              <a:rPr lang="es-ES" b="1" dirty="0">
                <a:latin typeface="Avenir Book" panose="02000503020000020003" pitchFamily="2" charset="0"/>
                <a:cs typeface="Arial"/>
              </a:rPr>
              <a:t>NOTA: Es muy importante que cumplas con las fechas de prorroga de entrega de documentos oficiales que se te señalaron en tu Oficio de Entrega de Documentos de Inscripción y portal de alumnos, de lo contrario causarás baja de la Institución.</a:t>
            </a:r>
          </a:p>
          <a:p>
            <a:pPr marL="309198" marR="5069" indent="-296526" algn="just" defTabSz="912388">
              <a:spcBef>
                <a:spcPts val="100"/>
              </a:spcBef>
              <a:defRPr/>
            </a:pPr>
            <a:endParaRPr lang="es-ES" dirty="0">
              <a:latin typeface="Avenir Book" panose="02000503020000020003" pitchFamily="2" charset="0"/>
              <a:cs typeface="Arial"/>
            </a:endParaRPr>
          </a:p>
        </p:txBody>
      </p:sp>
    </p:spTree>
    <p:extLst>
      <p:ext uri="{BB962C8B-B14F-4D97-AF65-F5344CB8AC3E}">
        <p14:creationId xmlns:p14="http://schemas.microsoft.com/office/powerpoint/2010/main" val="3931488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7B379E-1CBD-2D47-A96A-089475954C56}"/>
              </a:ext>
            </a:extLst>
          </p:cNvPr>
          <p:cNvSpPr txBox="1">
            <a:spLocks/>
          </p:cNvSpPr>
          <p:nvPr/>
        </p:nvSpPr>
        <p:spPr>
          <a:xfrm>
            <a:off x="412956" y="3141406"/>
            <a:ext cx="11312012" cy="126836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4000" dirty="0">
                <a:latin typeface="Avenir Black" panose="020B0803020203020204" pitchFamily="34" charset="0"/>
              </a:rPr>
              <a:t>Por su atención:</a:t>
            </a:r>
          </a:p>
          <a:p>
            <a:r>
              <a:rPr lang="es-ES" sz="4000" dirty="0">
                <a:latin typeface="Avenir Black" panose="020B0803020203020204" pitchFamily="34" charset="0"/>
              </a:rPr>
              <a:t>Muchas Gracias.</a:t>
            </a:r>
            <a:endParaRPr lang="es-MX" sz="4000" dirty="0">
              <a:latin typeface="Avenir Black" panose="020B0803020203020204" pitchFamily="34" charset="0"/>
            </a:endParaRPr>
          </a:p>
        </p:txBody>
      </p:sp>
    </p:spTree>
    <p:extLst>
      <p:ext uri="{BB962C8B-B14F-4D97-AF65-F5344CB8AC3E}">
        <p14:creationId xmlns:p14="http://schemas.microsoft.com/office/powerpoint/2010/main" val="15283827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TotalTime>
  <Words>667</Words>
  <Application>Microsoft Office PowerPoint</Application>
  <PresentationFormat>Panorámica</PresentationFormat>
  <Paragraphs>45</Paragraphs>
  <Slides>6</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Avenir Black</vt:lpstr>
      <vt:lpstr>Avenir Book</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Adan Ugalde Osornio</cp:lastModifiedBy>
  <cp:revision>26</cp:revision>
  <dcterms:created xsi:type="dcterms:W3CDTF">2022-10-24T13:46:48Z</dcterms:created>
  <dcterms:modified xsi:type="dcterms:W3CDTF">2023-08-25T18:29:57Z</dcterms:modified>
</cp:coreProperties>
</file>