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65" r:id="rId3"/>
    <p:sldId id="266" r:id="rId4"/>
    <p:sldId id="291" r:id="rId5"/>
    <p:sldId id="268" r:id="rId6"/>
    <p:sldId id="261" r:id="rId7"/>
    <p:sldId id="280" r:id="rId8"/>
    <p:sldId id="292" r:id="rId9"/>
    <p:sldId id="294" r:id="rId10"/>
    <p:sldId id="295" r:id="rId11"/>
    <p:sldId id="296" r:id="rId12"/>
    <p:sldId id="282" r:id="rId13"/>
    <p:sldId id="283" r:id="rId14"/>
    <p:sldId id="284" r:id="rId15"/>
    <p:sldId id="285" r:id="rId16"/>
    <p:sldId id="298" r:id="rId17"/>
    <p:sldId id="288" r:id="rId18"/>
    <p:sldId id="289" r:id="rId19"/>
    <p:sldId id="290" r:id="rId20"/>
    <p:sldId id="287" r:id="rId21"/>
  </p:sldIdLst>
  <p:sldSz cx="12218988"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5C11C06-53A4-4BC5-BA51-98865A6FFE4C}">
          <p14:sldIdLst>
            <p14:sldId id="256"/>
            <p14:sldId id="265"/>
            <p14:sldId id="266"/>
            <p14:sldId id="291"/>
            <p14:sldId id="268"/>
            <p14:sldId id="261"/>
            <p14:sldId id="280"/>
            <p14:sldId id="292"/>
            <p14:sldId id="294"/>
            <p14:sldId id="295"/>
            <p14:sldId id="296"/>
            <p14:sldId id="282"/>
            <p14:sldId id="283"/>
            <p14:sldId id="284"/>
            <p14:sldId id="285"/>
            <p14:sldId id="298"/>
            <p14:sldId id="288"/>
            <p14:sldId id="289"/>
            <p14:sldId id="290"/>
            <p14:sldId id="287"/>
          </p14:sldIdLst>
        </p14:section>
      </p14:sectionLst>
    </p:ex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7F"/>
    <a:srgbClr val="08406F"/>
    <a:srgbClr val="21C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4674"/>
  </p:normalViewPr>
  <p:slideViewPr>
    <p:cSldViewPr snapToGrid="0" snapToObjects="1">
      <p:cViewPr varScale="1">
        <p:scale>
          <a:sx n="71" d="100"/>
          <a:sy n="71" d="100"/>
        </p:scale>
        <p:origin x="666" y="78"/>
      </p:cViewPr>
      <p:guideLst>
        <p:guide orient="horz" pos="2160"/>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7374" y="1600199"/>
            <a:ext cx="9164241" cy="1909763"/>
          </a:xfrm>
        </p:spPr>
        <p:txBody>
          <a:bodyPr anchor="ctr"/>
          <a:lstStyle>
            <a:lvl1pPr algn="l">
              <a:defRPr sz="6000" b="1" i="0">
                <a:solidFill>
                  <a:schemeClr val="accent1">
                    <a:lumMod val="50000"/>
                  </a:schemeClr>
                </a:solidFill>
                <a:latin typeface="Avenir Black" panose="02000503020000020003" pitchFamily="2" charset="0"/>
              </a:defRPr>
            </a:lvl1pPr>
          </a:lstStyle>
          <a:p>
            <a:r>
              <a:rPr lang="es-MX" dirty="0"/>
              <a:t>Título</a:t>
            </a:r>
            <a:endParaRPr lang="en-US" dirty="0"/>
          </a:p>
        </p:txBody>
      </p:sp>
      <p:sp>
        <p:nvSpPr>
          <p:cNvPr id="3" name="Subtitle 2"/>
          <p:cNvSpPr>
            <a:spLocks noGrp="1"/>
          </p:cNvSpPr>
          <p:nvPr>
            <p:ph type="subTitle" idx="1"/>
          </p:nvPr>
        </p:nvSpPr>
        <p:spPr>
          <a:xfrm>
            <a:off x="1527374" y="3602038"/>
            <a:ext cx="9164241" cy="1655762"/>
          </a:xfrm>
        </p:spPr>
        <p:txBody>
          <a:bodyPr/>
          <a:lstStyle>
            <a:lvl1pPr marL="0" indent="0" algn="l">
              <a:buNone/>
              <a:defRPr sz="2400" b="0" i="0">
                <a:solidFill>
                  <a:srgbClr val="199C7F"/>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08715" y="227400"/>
            <a:ext cx="2749272" cy="365125"/>
          </a:xfrm>
        </p:spPr>
        <p:txBody>
          <a:bodyPr/>
          <a:lstStyle>
            <a:lvl1pPr>
              <a:defRPr b="0" i="0">
                <a:solidFill>
                  <a:schemeClr val="tx2">
                    <a:lumMod val="75000"/>
                  </a:schemeClr>
                </a:solidFill>
                <a:latin typeface="Avenir Book" panose="02000503020000020003" pitchFamily="2" charset="0"/>
              </a:defRPr>
            </a:lvl1pPr>
          </a:lstStyle>
          <a:p>
            <a:fld id="{C764DE79-268F-4C1A-8933-263129D2AF90}" type="datetimeFigureOut">
              <a:rPr lang="en-US" smtClean="0"/>
              <a:pPr/>
              <a:t>11/3/2025</a:t>
            </a:fld>
            <a:endParaRPr lang="en-US" dirty="0"/>
          </a:p>
        </p:txBody>
      </p:sp>
      <p:sp>
        <p:nvSpPr>
          <p:cNvPr id="5" name="Footer Placeholder 4"/>
          <p:cNvSpPr>
            <a:spLocks noGrp="1"/>
          </p:cNvSpPr>
          <p:nvPr>
            <p:ph type="ftr" sz="quarter" idx="11"/>
          </p:nvPr>
        </p:nvSpPr>
        <p:spPr/>
        <p:txBody>
          <a:bodyPr/>
          <a:lstStyle>
            <a:lvl1pPr>
              <a:defRPr b="0" i="0">
                <a:solidFill>
                  <a:schemeClr val="tx2">
                    <a:lumMod val="75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a:xfrm>
            <a:off x="9074503" y="244735"/>
            <a:ext cx="2749272" cy="365125"/>
          </a:xfrm>
        </p:spPr>
        <p:txBody>
          <a:bodyPr/>
          <a:lstStyle>
            <a:lvl1pPr>
              <a:defRPr b="0" i="0">
                <a:solidFill>
                  <a:schemeClr val="bg1"/>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4548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3385543-5ED1-7948-B676-AAF158202B66}"/>
              </a:ext>
            </a:extLst>
          </p:cNvPr>
          <p:cNvSpPr>
            <a:spLocks noGrp="1"/>
          </p:cNvSpPr>
          <p:nvPr>
            <p:ph type="dt" sz="half" idx="10"/>
          </p:nvPr>
        </p:nvSpPr>
        <p:spPr/>
        <p:txBody>
          <a:bodyPr/>
          <a:lstStyle/>
          <a:p>
            <a:fld id="{C764DE79-268F-4C1A-8933-263129D2AF90}" type="datetimeFigureOut">
              <a:rPr lang="en-US" smtClean="0"/>
              <a:pPr/>
              <a:t>11/3/2025</a:t>
            </a:fld>
            <a:endParaRPr lang="en-US" dirty="0"/>
          </a:p>
        </p:txBody>
      </p:sp>
      <p:sp>
        <p:nvSpPr>
          <p:cNvPr id="4" name="Marcador de pie de página 3">
            <a:extLst>
              <a:ext uri="{FF2B5EF4-FFF2-40B4-BE49-F238E27FC236}">
                <a16:creationId xmlns:a16="http://schemas.microsoft.com/office/drawing/2014/main" id="{B2AD128B-5651-354C-96D1-9C4AAAC8AEEA}"/>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B686AD6-BFFB-0E43-A817-A4775296C967}"/>
              </a:ext>
            </a:extLst>
          </p:cNvPr>
          <p:cNvSpPr>
            <a:spLocks noGrp="1"/>
          </p:cNvSpPr>
          <p:nvPr>
            <p:ph type="sldNum" sz="quarter" idx="12"/>
          </p:nvPr>
        </p:nvSpPr>
        <p:spPr/>
        <p:txBody>
          <a:bodyPr/>
          <a:lstStyle/>
          <a:p>
            <a:fld id="{48F63A3B-78C7-47BE-AE5E-E10140E04643}" type="slidenum">
              <a:rPr lang="en-US" smtClean="0"/>
              <a:pPr/>
              <a:t>‹Nº›</a:t>
            </a:fld>
            <a:endParaRPr lang="en-US" dirty="0"/>
          </a:p>
        </p:txBody>
      </p:sp>
      <p:sp>
        <p:nvSpPr>
          <p:cNvPr id="7" name="Marcador de texto 6">
            <a:extLst>
              <a:ext uri="{FF2B5EF4-FFF2-40B4-BE49-F238E27FC236}">
                <a16:creationId xmlns:a16="http://schemas.microsoft.com/office/drawing/2014/main" id="{41BA925E-CD3E-4942-8BEC-6B53A0AA1B01}"/>
              </a:ext>
            </a:extLst>
          </p:cNvPr>
          <p:cNvSpPr>
            <a:spLocks noGrp="1"/>
          </p:cNvSpPr>
          <p:nvPr>
            <p:ph type="body" sz="quarter" idx="13" hasCustomPrompt="1"/>
          </p:nvPr>
        </p:nvSpPr>
        <p:spPr>
          <a:xfrm>
            <a:off x="839788" y="201612"/>
            <a:ext cx="10539144" cy="933450"/>
          </a:xfrm>
        </p:spPr>
        <p:txBody>
          <a:bodyPr>
            <a:normAutofit/>
          </a:bodyPr>
          <a:lstStyle>
            <a:lvl1pPr marL="0" indent="0">
              <a:buNone/>
              <a:defRPr sz="4000" b="1" i="0">
                <a:latin typeface="Avenir Black" panose="02000503020000020003" pitchFamily="2" charset="0"/>
              </a:defRPr>
            </a:lvl1pPr>
          </a:lstStyle>
          <a:p>
            <a:pPr lvl="0"/>
            <a:r>
              <a:rPr lang="es-MX" dirty="0"/>
              <a:t>Título</a:t>
            </a:r>
          </a:p>
        </p:txBody>
      </p:sp>
      <p:sp>
        <p:nvSpPr>
          <p:cNvPr id="9" name="Marcador de contenido 8">
            <a:extLst>
              <a:ext uri="{FF2B5EF4-FFF2-40B4-BE49-F238E27FC236}">
                <a16:creationId xmlns:a16="http://schemas.microsoft.com/office/drawing/2014/main" id="{D42A88A9-F4E5-FE42-B73B-3A9B38E94053}"/>
              </a:ext>
            </a:extLst>
          </p:cNvPr>
          <p:cNvSpPr>
            <a:spLocks noGrp="1"/>
          </p:cNvSpPr>
          <p:nvPr>
            <p:ph sz="quarter" idx="14"/>
          </p:nvPr>
        </p:nvSpPr>
        <p:spPr>
          <a:xfrm>
            <a:off x="839788" y="2425700"/>
            <a:ext cx="10539412" cy="3763963"/>
          </a:xfrm>
        </p:spPr>
        <p:txBody>
          <a:bodyPr/>
          <a:lstStyle>
            <a:lvl1pPr>
              <a:defRPr b="0" i="0">
                <a:solidFill>
                  <a:schemeClr val="bg1"/>
                </a:solidFill>
                <a:latin typeface="Avenir Book" panose="02000503020000020003" pitchFamily="2" charset="0"/>
              </a:defRPr>
            </a:lvl1pPr>
            <a:lvl2pPr>
              <a:defRPr b="0" i="0">
                <a:solidFill>
                  <a:schemeClr val="bg1"/>
                </a:solidFill>
                <a:latin typeface="Avenir Book" panose="02000503020000020003" pitchFamily="2" charset="0"/>
              </a:defRPr>
            </a:lvl2pPr>
            <a:lvl3pPr>
              <a:defRPr b="0" i="0">
                <a:solidFill>
                  <a:schemeClr val="bg1"/>
                </a:solidFill>
                <a:latin typeface="Avenir Book" panose="02000503020000020003" pitchFamily="2" charset="0"/>
              </a:defRPr>
            </a:lvl3pPr>
            <a:lvl4pPr>
              <a:defRPr b="0" i="0">
                <a:solidFill>
                  <a:schemeClr val="bg1"/>
                </a:solidFill>
                <a:latin typeface="Avenir Book" panose="02000503020000020003" pitchFamily="2" charset="0"/>
              </a:defRPr>
            </a:lvl4pPr>
            <a:lvl5pPr>
              <a:defRPr b="0" i="0">
                <a:solidFill>
                  <a:schemeClr val="bg1"/>
                </a:solidFill>
                <a:latin typeface="Avenir Book" panose="02000503020000020003" pitchFamily="2" charset="0"/>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texto 10">
            <a:extLst>
              <a:ext uri="{FF2B5EF4-FFF2-40B4-BE49-F238E27FC236}">
                <a16:creationId xmlns:a16="http://schemas.microsoft.com/office/drawing/2014/main" id="{5982A4C1-A6E9-124F-80FC-3A160F7DE760}"/>
              </a:ext>
            </a:extLst>
          </p:cNvPr>
          <p:cNvSpPr>
            <a:spLocks noGrp="1"/>
          </p:cNvSpPr>
          <p:nvPr>
            <p:ph type="body" sz="quarter" idx="15" hasCustomPrompt="1"/>
          </p:nvPr>
        </p:nvSpPr>
        <p:spPr>
          <a:xfrm>
            <a:off x="839788" y="1433513"/>
            <a:ext cx="10539412" cy="684212"/>
          </a:xfrm>
        </p:spPr>
        <p:txBody>
          <a:bodyPr>
            <a:normAutofit/>
          </a:bodyPr>
          <a:lstStyle>
            <a:lvl1pPr marL="0" indent="0">
              <a:buFontTx/>
              <a:buNone/>
              <a:defRPr sz="2800" b="0" i="0">
                <a:solidFill>
                  <a:srgbClr val="21CBA5"/>
                </a:solidFill>
                <a:latin typeface="Avenir Medium" panose="02000503020000020003" pitchFamily="2" charset="0"/>
              </a:defRPr>
            </a:lvl1pPr>
          </a:lstStyle>
          <a:p>
            <a:pPr lvl="0"/>
            <a:r>
              <a:rPr lang="es-MX" dirty="0"/>
              <a:t>Subtítulo</a:t>
            </a:r>
          </a:p>
        </p:txBody>
      </p:sp>
    </p:spTree>
    <p:extLst>
      <p:ext uri="{BB962C8B-B14F-4D97-AF65-F5344CB8AC3E}">
        <p14:creationId xmlns:p14="http://schemas.microsoft.com/office/powerpoint/2010/main" val="385699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03/11/2025</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57495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0056" y="234778"/>
            <a:ext cx="10538877" cy="80319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840056" y="2421925"/>
            <a:ext cx="10538877" cy="3323967"/>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2"/>
          </p:nvPr>
        </p:nvSpPr>
        <p:spPr>
          <a:xfrm>
            <a:off x="840056" y="6356351"/>
            <a:ext cx="2749272" cy="365125"/>
          </a:xfrm>
          <a:prstGeom prst="rect">
            <a:avLst/>
          </a:prstGeom>
        </p:spPr>
        <p:txBody>
          <a:bodyPr vert="horz" lIns="91440" tIns="45720" rIns="91440" bIns="45720" rtlCol="0" anchor="ctr"/>
          <a:lstStyle>
            <a:lvl1pPr algn="l">
              <a:defRPr sz="1200" b="0" i="0">
                <a:solidFill>
                  <a:schemeClr val="bg2">
                    <a:lumMod val="90000"/>
                  </a:schemeClr>
                </a:solidFill>
                <a:latin typeface="Avenir Book" panose="02000503020000020003" pitchFamily="2" charset="0"/>
              </a:defRPr>
            </a:lvl1pPr>
          </a:lstStyle>
          <a:p>
            <a:fld id="{C764DE79-268F-4C1A-8933-263129D2AF90}" type="datetimeFigureOut">
              <a:rPr lang="en-US" smtClean="0"/>
              <a:pPr/>
              <a:t>11/3/2025</a:t>
            </a:fld>
            <a:endParaRPr lang="en-US" dirty="0"/>
          </a:p>
        </p:txBody>
      </p:sp>
      <p:sp>
        <p:nvSpPr>
          <p:cNvPr id="5" name="Footer Placeholder 4"/>
          <p:cNvSpPr>
            <a:spLocks noGrp="1"/>
          </p:cNvSpPr>
          <p:nvPr>
            <p:ph type="ftr" sz="quarter" idx="3"/>
          </p:nvPr>
        </p:nvSpPr>
        <p:spPr>
          <a:xfrm>
            <a:off x="4047540" y="6356351"/>
            <a:ext cx="4123908" cy="365125"/>
          </a:xfrm>
          <a:prstGeom prst="rect">
            <a:avLst/>
          </a:prstGeom>
        </p:spPr>
        <p:txBody>
          <a:bodyPr vert="horz" lIns="91440" tIns="45720" rIns="91440" bIns="45720" rtlCol="0" anchor="ctr"/>
          <a:lstStyle>
            <a:lvl1pPr algn="ctr">
              <a:defRPr sz="1200" b="0" i="0">
                <a:solidFill>
                  <a:schemeClr val="bg2">
                    <a:lumMod val="90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629660" y="6356351"/>
            <a:ext cx="2749272" cy="365125"/>
          </a:xfrm>
          <a:prstGeom prst="rect">
            <a:avLst/>
          </a:prstGeom>
        </p:spPr>
        <p:txBody>
          <a:bodyPr vert="horz" lIns="91440" tIns="45720" rIns="91440" bIns="45720" rtlCol="0" anchor="ctr"/>
          <a:lstStyle>
            <a:lvl1pPr algn="r">
              <a:defRPr sz="1200" b="0" i="0">
                <a:solidFill>
                  <a:schemeClr val="bg2">
                    <a:lumMod val="90000"/>
                  </a:schemeClr>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470900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tsjr.edu.m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597545-DCC4-A94B-87CC-E41E973A7D20}"/>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8CDB5BBA-C55A-47E9-ABF5-DB1C679BBE6A}"/>
              </a:ext>
            </a:extLst>
          </p:cNvPr>
          <p:cNvSpPr/>
          <p:nvPr/>
        </p:nvSpPr>
        <p:spPr>
          <a:xfrm>
            <a:off x="1006496" y="342943"/>
            <a:ext cx="10205995" cy="3125599"/>
          </a:xfrm>
          <a:prstGeom prst="rect">
            <a:avLst/>
          </a:prstGeom>
        </p:spPr>
        <p:txBody>
          <a:bodyPr wrap="square">
            <a:spAutoFit/>
          </a:bodyPr>
          <a:lstStyle/>
          <a:p>
            <a:pPr algn="ctr">
              <a:lnSpc>
                <a:spcPct val="110000"/>
              </a:lnSpc>
              <a:spcBef>
                <a:spcPct val="0"/>
              </a:spcBef>
            </a:pPr>
            <a:r>
              <a:rPr lang="es-ES" sz="4500" b="1" dirty="0">
                <a:solidFill>
                  <a:srgbClr val="08406F"/>
                </a:solidFill>
                <a:ea typeface="+mj-ea"/>
                <a:cs typeface="+mj-cs"/>
              </a:rPr>
              <a:t>Trámite de Titulación, Registro de Título y Expedición de Cédula Profesional</a:t>
            </a:r>
          </a:p>
          <a:p>
            <a:pPr algn="ctr">
              <a:lnSpc>
                <a:spcPct val="110000"/>
              </a:lnSpc>
              <a:spcBef>
                <a:spcPct val="0"/>
              </a:spcBef>
            </a:pPr>
            <a:r>
              <a:rPr lang="es-ES" sz="3000" b="1" dirty="0">
                <a:solidFill>
                  <a:srgbClr val="199C7F"/>
                </a:solidFill>
                <a:effectLst>
                  <a:outerShdw blurRad="38100" dist="38100" dir="2700000" algn="tl">
                    <a:srgbClr val="000000">
                      <a:alpha val="43137"/>
                    </a:srgbClr>
                  </a:outerShdw>
                </a:effectLst>
                <a:latin typeface="Avenir Book" panose="02000503020000020003" pitchFamily="2" charset="0"/>
                <a:ea typeface="+mj-ea"/>
                <a:cs typeface="+mj-cs"/>
              </a:rPr>
              <a:t>Para estudiantes del nivel Licenciatura e Ingeniería</a:t>
            </a:r>
          </a:p>
          <a:p>
            <a:pPr algn="ctr">
              <a:lnSpc>
                <a:spcPct val="110000"/>
              </a:lnSpc>
              <a:spcBef>
                <a:spcPct val="0"/>
              </a:spcBef>
            </a:pPr>
            <a:r>
              <a:rPr lang="es-ES" sz="3000" dirty="0">
                <a:solidFill>
                  <a:srgbClr val="199C7F"/>
                </a:solidFill>
                <a:latin typeface="Avenir Book" panose="02000503020000020003" pitchFamily="2" charset="0"/>
                <a:ea typeface="+mj-ea"/>
                <a:cs typeface="+mj-cs"/>
              </a:rPr>
              <a:t>que egresan en abril del 2026</a:t>
            </a:r>
          </a:p>
          <a:p>
            <a:pPr algn="ctr">
              <a:lnSpc>
                <a:spcPct val="110000"/>
              </a:lnSpc>
              <a:spcBef>
                <a:spcPct val="0"/>
              </a:spcBef>
            </a:pPr>
            <a:r>
              <a:rPr lang="es-ES" sz="3000" dirty="0">
                <a:solidFill>
                  <a:srgbClr val="199C7F"/>
                </a:solidFill>
                <a:latin typeface="Avenir Book" panose="02000503020000020003" pitchFamily="2" charset="0"/>
                <a:ea typeface="+mj-ea"/>
                <a:cs typeface="+mj-cs"/>
              </a:rPr>
              <a:t>Unidad Académica Jalpan</a:t>
            </a:r>
          </a:p>
        </p:txBody>
      </p:sp>
      <p:pic>
        <p:nvPicPr>
          <p:cNvPr id="5" name="Imagen 4">
            <a:extLst>
              <a:ext uri="{FF2B5EF4-FFF2-40B4-BE49-F238E27FC236}">
                <a16:creationId xmlns:a16="http://schemas.microsoft.com/office/drawing/2014/main" id="{9678BA47-C59D-456F-ACF3-DC12BF584E66}"/>
              </a:ext>
            </a:extLst>
          </p:cNvPr>
          <p:cNvPicPr>
            <a:picLocks noChangeAspect="1"/>
          </p:cNvPicPr>
          <p:nvPr/>
        </p:nvPicPr>
        <p:blipFill>
          <a:blip r:embed="rId3"/>
          <a:stretch>
            <a:fillRect/>
          </a:stretch>
        </p:blipFill>
        <p:spPr>
          <a:xfrm>
            <a:off x="5176895" y="3266162"/>
            <a:ext cx="1865195" cy="2504861"/>
          </a:xfrm>
          <a:prstGeom prst="rect">
            <a:avLst/>
          </a:prstGeom>
        </p:spPr>
      </p:pic>
    </p:spTree>
    <p:extLst>
      <p:ext uri="{BB962C8B-B14F-4D97-AF65-F5344CB8AC3E}">
        <p14:creationId xmlns:p14="http://schemas.microsoft.com/office/powerpoint/2010/main" val="77020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861009" y="1668479"/>
            <a:ext cx="10457817" cy="4354715"/>
          </a:xfrm>
          <a:prstGeom prst="rect">
            <a:avLst/>
          </a:prstGeom>
          <a:noFill/>
          <a:ln w="57150" cmpd="thickThin">
            <a:noFill/>
            <a:miter lim="800000"/>
            <a:headEnd/>
            <a:tailEnd/>
          </a:ln>
        </p:spPr>
        <p:txBody>
          <a:bodyPr lIns="144000" rIns="144000"/>
          <a:lstStyle/>
          <a:p>
            <a:pPr marL="342900" indent="-342900" algn="just" eaLnBrk="0" hangingPunct="0">
              <a:spcBef>
                <a:spcPts val="110"/>
              </a:spcBef>
              <a:buAutoNum type="arabicPeriod" startAt="7"/>
              <a:tabLst>
                <a:tab pos="457200" algn="l"/>
              </a:tabLst>
              <a:defRPr/>
            </a:pPr>
            <a:r>
              <a:rPr lang="es-ES" sz="1600" dirty="0">
                <a:latin typeface="Avenir Black" panose="020B0803020203020204" pitchFamily="34" charset="0"/>
              </a:rPr>
              <a:t>Memoria de Estadía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Una vez que la </a:t>
            </a:r>
            <a:r>
              <a:rPr lang="es-ES" sz="1600" b="1" dirty="0">
                <a:solidFill>
                  <a:srgbClr val="199C7F"/>
                </a:solidFill>
                <a:latin typeface="Avenir Book" panose="02000503020000020003" pitchFamily="2" charset="0"/>
              </a:rPr>
              <a:t>UT San Juan </a:t>
            </a:r>
            <a:r>
              <a:rPr lang="es-ES" sz="1600" dirty="0">
                <a:latin typeface="Avenir Book" panose="02000503020000020003" pitchFamily="2" charset="0"/>
              </a:rPr>
              <a:t>y la Unidad Económica aprueben tu Memoria de Estadía:</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Genera el archivo final en .pdf</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Súbelo a tu Portal del Estudiante</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Solicita el visto bueno de tu tutor de estadía</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Concluye la entrega digital en el Departamento de Servicios Bibliotecarios</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AutoNum type="arabicPeriod" startAt="8"/>
              <a:tabLst>
                <a:tab pos="457200" algn="l"/>
              </a:tabLst>
              <a:defRPr/>
            </a:pPr>
            <a:r>
              <a:rPr lang="es-ES" sz="1600" dirty="0">
                <a:latin typeface="Avenir Black" panose="020B0803020203020204" pitchFamily="34" charset="0"/>
              </a:rPr>
              <a:t>Encuestas de Egresado</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Responde</a:t>
            </a:r>
            <a:r>
              <a:rPr lang="es-ES" sz="1600" dirty="0">
                <a:latin typeface="Avenir Book" panose="02000503020000020003" pitchFamily="2" charset="0"/>
              </a:rPr>
              <a:t> y entrega la </a:t>
            </a:r>
            <a:r>
              <a:rPr lang="es-ES" sz="1600" b="1" dirty="0">
                <a:latin typeface="Avenir Book" panose="02000503020000020003" pitchFamily="2" charset="0"/>
              </a:rPr>
              <a:t>Encuesta de Egresado</a:t>
            </a:r>
            <a:r>
              <a:rPr lang="es-ES" sz="1600" dirty="0">
                <a:latin typeface="Avenir Book" panose="02000503020000020003" pitchFamily="2" charset="0"/>
              </a:rPr>
              <a:t> en la Dirección de Vinculación (Coordinación de Relaciones con el Sector Productivo).</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AutoNum type="arabicPeriod" startAt="9"/>
              <a:tabLst>
                <a:tab pos="457200" algn="l"/>
              </a:tabLst>
              <a:defRPr/>
            </a:pPr>
            <a:r>
              <a:rPr lang="es-ES" sz="1600" dirty="0">
                <a:latin typeface="Avenir Black" panose="020B0803020203020204" pitchFamily="34" charset="0"/>
              </a:rPr>
              <a:t>Verificación de adeudos</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Revisa en tu Portal del Estudiante que no tengas pendientes de:</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Documentación Oficial</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Materiales de almacén</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Material bibliográfico</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Encuestas por contestar</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Pagos</a:t>
            </a:r>
          </a:p>
          <a:p>
            <a:pPr algn="just" eaLnBrk="0" hangingPunct="0">
              <a:spcBef>
                <a:spcPts val="110"/>
              </a:spcBef>
              <a:tabLst>
                <a:tab pos="457200" algn="l"/>
              </a:tabLst>
              <a:defRPr/>
            </a:pPr>
            <a:endParaRPr lang="es-ES" sz="1600" dirty="0">
              <a:latin typeface="Avenir Black" panose="020B0803020203020204" pitchFamily="34" charset="0"/>
            </a:endParaRPr>
          </a:p>
          <a:p>
            <a:pPr marL="342900" indent="-342900" algn="just" eaLnBrk="0" hangingPunct="0">
              <a:spcBef>
                <a:spcPts val="110"/>
              </a:spcBef>
              <a:buAutoNum type="arabicPeriod" startAt="7"/>
              <a:tabLst>
                <a:tab pos="457200" algn="l"/>
              </a:tabLst>
              <a:defRPr/>
            </a:pPr>
            <a:endParaRPr lang="es-ES" sz="1600" dirty="0">
              <a:latin typeface="Avenir Book" panose="02000503020000020003" pitchFamily="2" charset="0"/>
            </a:endParaRPr>
          </a:p>
        </p:txBody>
      </p:sp>
      <p:pic>
        <p:nvPicPr>
          <p:cNvPr id="3076" name="Picture 4" descr="Graduado - Iconos gratis de educación">
            <a:extLst>
              <a:ext uri="{FF2B5EF4-FFF2-40B4-BE49-F238E27FC236}">
                <a16:creationId xmlns:a16="http://schemas.microsoft.com/office/drawing/2014/main" id="{A25DB824-7F9F-4E73-83F9-B0AD9A176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94" y="4392663"/>
            <a:ext cx="1630532" cy="163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3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654231"/>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919343" y="1349591"/>
            <a:ext cx="11299645" cy="5211292"/>
          </a:xfrm>
          <a:prstGeom prst="rect">
            <a:avLst/>
          </a:prstGeom>
          <a:noFill/>
          <a:ln w="57150" cmpd="thickThin">
            <a:noFill/>
            <a:miter lim="800000"/>
            <a:headEnd/>
            <a:tailEnd/>
          </a:ln>
        </p:spPr>
        <p:txBody>
          <a:bodyPr lIns="144000" rIns="144000"/>
          <a:lstStyle/>
          <a:p>
            <a:pPr algn="just" eaLnBrk="0" hangingPunct="0">
              <a:spcBef>
                <a:spcPts val="110"/>
              </a:spcBef>
              <a:tabLst>
                <a:tab pos="457200" algn="l"/>
              </a:tabLst>
              <a:defRPr/>
            </a:pPr>
            <a:r>
              <a:rPr lang="es-ES" sz="1600" dirty="0">
                <a:latin typeface="Avenir Black" panose="020B0803020203020204" pitchFamily="34" charset="0"/>
              </a:rPr>
              <a:t>10. Titulación - Proceso en línea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Ingresa al </a:t>
            </a:r>
            <a:r>
              <a:rPr lang="es-ES" sz="1600" b="1" dirty="0">
                <a:latin typeface="Avenir Book" panose="02000503020000020003" pitchFamily="2" charset="0"/>
              </a:rPr>
              <a:t>Portal del Estudiante -&gt; Académicos -&gt; Estadías</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Descarga el documento </a:t>
            </a:r>
            <a:r>
              <a:rPr lang="es-ES" sz="1600" b="1" dirty="0">
                <a:latin typeface="Avenir Book" panose="02000503020000020003" pitchFamily="2" charset="0"/>
              </a:rPr>
              <a:t>“Manual Alumno”</a:t>
            </a:r>
            <a:r>
              <a:rPr lang="es-ES" sz="1600" dirty="0">
                <a:latin typeface="Avenir Book" panose="02000503020000020003" pitchFamily="2" charset="0"/>
              </a:rPr>
              <a:t>, donde encontrarás el procedimiento detallado y ejecuta el proceso para generar los siguientes documentos:</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Oficio de Autorización y Aprobación de la Memoria de Estadía</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Calificaciones del Alumno en su Estadía en el Sector Productivo</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Acta de Toma de Protesta</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Formato de no adeudo</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Documento de confirmación de datos para el trámite de cédula profesional electrónica</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Font typeface="+mj-lt"/>
              <a:buAutoNum type="arabicPeriod" startAt="11"/>
              <a:tabLst>
                <a:tab pos="457200" algn="l"/>
              </a:tabLst>
              <a:defRPr/>
            </a:pPr>
            <a:r>
              <a:rPr lang="es-ES" sz="1600" dirty="0">
                <a:latin typeface="Avenir Black" panose="020B0803020203020204" pitchFamily="34" charset="0"/>
              </a:rPr>
              <a:t>Toma de Protesta Egresado - Titulado</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Sustenta el </a:t>
            </a:r>
            <a:r>
              <a:rPr lang="es-ES" sz="1600" b="1" dirty="0">
                <a:latin typeface="Avenir Book" panose="02000503020000020003" pitchFamily="2" charset="0"/>
              </a:rPr>
              <a:t>Acto Protocolario de Réplica de la Memoria de Estadía y Toma de Protesta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El medio será indicado por la </a:t>
            </a:r>
            <a:r>
              <a:rPr lang="es-ES" sz="1600" b="1" dirty="0">
                <a:latin typeface="Avenir Book" panose="02000503020000020003" pitchFamily="2" charset="0"/>
              </a:rPr>
              <a:t>Dirección de Carrera y la Unidad Económica </a:t>
            </a:r>
            <a:r>
              <a:rPr lang="es-ES" sz="1600" dirty="0">
                <a:latin typeface="Avenir Book" panose="02000503020000020003" pitchFamily="2" charset="0"/>
              </a:rPr>
              <a:t>(Presencial o virtual)</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Font typeface="+mj-lt"/>
              <a:buAutoNum type="arabicPeriod" startAt="12"/>
              <a:tabLst>
                <a:tab pos="457200" algn="l"/>
              </a:tabLst>
              <a:defRPr/>
            </a:pPr>
            <a:r>
              <a:rPr lang="es-ES" sz="1600" dirty="0">
                <a:latin typeface="Avenir Black" panose="020B0803020203020204" pitchFamily="34" charset="0"/>
              </a:rPr>
              <a:t>e.firma SAT</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Contar con tu </a:t>
            </a:r>
            <a:r>
              <a:rPr lang="es-ES" sz="1600" b="1" dirty="0">
                <a:latin typeface="Avenir Book" panose="02000503020000020003" pitchFamily="2" charset="0"/>
              </a:rPr>
              <a:t>e.firma del SAT (Servicio de Administración Tributaria)</a:t>
            </a:r>
            <a:r>
              <a:rPr lang="es-ES" sz="1600" dirty="0">
                <a:latin typeface="Avenir Book" panose="02000503020000020003" pitchFamily="2" charset="0"/>
              </a:rPr>
              <a:t> es </a:t>
            </a:r>
            <a:r>
              <a:rPr lang="es-ES" sz="1600" b="1" dirty="0">
                <a:latin typeface="Avenir Book" panose="02000503020000020003" pitchFamily="2" charset="0"/>
              </a:rPr>
              <a:t>requisito indispensable</a:t>
            </a:r>
          </a:p>
          <a:p>
            <a:pPr marL="285750" indent="-285750" algn="just" eaLnBrk="0" hangingPunct="0">
              <a:spcBef>
                <a:spcPts val="110"/>
              </a:spcBef>
              <a:buFont typeface="Courier New" panose="02070309020205020404" pitchFamily="49" charset="0"/>
              <a:buChar char="o"/>
              <a:tabLst>
                <a:tab pos="457200" algn="l"/>
              </a:tabLst>
              <a:defRPr/>
            </a:pPr>
            <a:r>
              <a:rPr lang="es-ES" sz="1600" dirty="0">
                <a:solidFill>
                  <a:srgbClr val="0070C0"/>
                </a:solidFill>
                <a:latin typeface="Avenir Book" panose="02000503020000020003" pitchFamily="2" charset="0"/>
              </a:rPr>
              <a:t>Sin este requisito no podrás obtener tu </a:t>
            </a:r>
            <a:r>
              <a:rPr lang="es-ES" sz="1600" b="1" dirty="0">
                <a:solidFill>
                  <a:srgbClr val="0070C0"/>
                </a:solidFill>
                <a:latin typeface="Avenir Book" panose="02000503020000020003" pitchFamily="2" charset="0"/>
              </a:rPr>
              <a:t>cédula profesional electrónica</a:t>
            </a:r>
            <a:r>
              <a:rPr lang="es-ES" sz="1600" dirty="0">
                <a:solidFill>
                  <a:srgbClr val="0070C0"/>
                </a:solidFill>
                <a:latin typeface="Avenir Book" panose="02000503020000020003" pitchFamily="2" charset="0"/>
              </a:rPr>
              <a:t> en la plataforma de la </a:t>
            </a:r>
            <a:r>
              <a:rPr lang="es-ES" sz="1600" b="1" dirty="0">
                <a:solidFill>
                  <a:srgbClr val="0070C0"/>
                </a:solidFill>
                <a:latin typeface="Avenir Book" panose="02000503020000020003" pitchFamily="2" charset="0"/>
              </a:rPr>
              <a:t>Dirección General de Profesiones (CDMX)</a:t>
            </a:r>
            <a:r>
              <a:rPr lang="es-ES" sz="1600" dirty="0">
                <a:solidFill>
                  <a:srgbClr val="0070C0"/>
                </a:solidFill>
                <a:latin typeface="Avenir Book" panose="02000503020000020003" pitchFamily="2" charset="0"/>
              </a:rPr>
              <a:t>.</a:t>
            </a:r>
          </a:p>
          <a:p>
            <a:pPr marL="285750" indent="-285750" algn="just" eaLnBrk="0" hangingPunct="0">
              <a:spcBef>
                <a:spcPts val="110"/>
              </a:spcBef>
              <a:buFont typeface="Courier New" panose="02070309020205020404" pitchFamily="49" charset="0"/>
              <a:buChar char="o"/>
              <a:tabLst>
                <a:tab pos="457200" algn="l"/>
              </a:tabLst>
              <a:defRPr/>
            </a:pPr>
            <a:endParaRPr lang="es-ES" sz="1600" dirty="0">
              <a:solidFill>
                <a:srgbClr val="0070C0"/>
              </a:solidFill>
              <a:latin typeface="Avenir Book" panose="02000503020000020003" pitchFamily="2" charset="0"/>
            </a:endParaRPr>
          </a:p>
          <a:p>
            <a:pPr algn="just" eaLnBrk="0" hangingPunct="0">
              <a:spcBef>
                <a:spcPts val="110"/>
              </a:spcBef>
              <a:tabLst>
                <a:tab pos="457200" algn="l"/>
              </a:tabLst>
              <a:defRPr/>
            </a:pPr>
            <a:r>
              <a:rPr lang="es-MX" sz="1600" dirty="0">
                <a:latin typeface="Avenir Black" panose="020B0803020203020204" pitchFamily="34" charset="0"/>
              </a:rPr>
              <a:t>Nota:</a:t>
            </a:r>
            <a:r>
              <a:rPr lang="es-MX" sz="1600" dirty="0">
                <a:latin typeface="Avenir Book" panose="02000503020000020003" pitchFamily="2" charset="0"/>
              </a:rPr>
              <a:t> </a:t>
            </a:r>
            <a:r>
              <a:rPr lang="es-MX" sz="1600" dirty="0">
                <a:solidFill>
                  <a:srgbClr val="002060"/>
                </a:solidFill>
                <a:latin typeface="Avenir Book" panose="02000503020000020003" pitchFamily="2" charset="0"/>
              </a:rPr>
              <a:t>Todo Egresado Titulado de la UTSJR, podrán gestionar </a:t>
            </a:r>
            <a:r>
              <a:rPr lang="es-MX" sz="1600" dirty="0">
                <a:solidFill>
                  <a:srgbClr val="002060"/>
                </a:solidFill>
                <a:latin typeface="Avenir Black" panose="020B0803020203020204" pitchFamily="34" charset="0"/>
              </a:rPr>
              <a:t>su Cédula Profesional Estatal de Querétaro.</a:t>
            </a:r>
          </a:p>
          <a:p>
            <a:pPr algn="just" eaLnBrk="0" hangingPunct="0">
              <a:spcBef>
                <a:spcPts val="110"/>
              </a:spcBef>
              <a:tabLst>
                <a:tab pos="457200" algn="l"/>
              </a:tabLst>
              <a:defRPr/>
            </a:pPr>
            <a:endParaRPr lang="es-ES" sz="1600" dirty="0">
              <a:solidFill>
                <a:srgbClr val="0070C0"/>
              </a:solidFill>
              <a:latin typeface="Avenir Book" panose="02000503020000020003" pitchFamily="2" charset="0"/>
            </a:endParaRPr>
          </a:p>
          <a:p>
            <a:pPr marL="342900" indent="-342900" algn="just" eaLnBrk="0" hangingPunct="0">
              <a:spcBef>
                <a:spcPts val="110"/>
              </a:spcBef>
              <a:buAutoNum type="arabicPeriod" startAt="7"/>
              <a:tabLst>
                <a:tab pos="457200" algn="l"/>
              </a:tabLst>
              <a:defRPr/>
            </a:pPr>
            <a:endParaRPr lang="es-ES" sz="1600" dirty="0">
              <a:latin typeface="Avenir Book" panose="02000503020000020003" pitchFamily="2" charset="0"/>
            </a:endParaRPr>
          </a:p>
        </p:txBody>
      </p:sp>
    </p:spTree>
    <p:extLst>
      <p:ext uri="{BB962C8B-B14F-4D97-AF65-F5344CB8AC3E}">
        <p14:creationId xmlns:p14="http://schemas.microsoft.com/office/powerpoint/2010/main" val="23589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44012" y="1360191"/>
            <a:ext cx="11130963" cy="5212314"/>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ES_tradnl" sz="1750" dirty="0">
                <a:latin typeface="Avenir Black" panose="020B0803020203020204" pitchFamily="34" charset="0"/>
              </a:rPr>
              <a:t>Toda la documentación mencionada en el punto 10 de la guía, deberá ser integrada y firmada electrónicamente por el egresado, asesor de estadía y Director de Carrera, máximo 1 día después de la fecha establecida en el Acta Toma de Protesta.</a:t>
            </a:r>
          </a:p>
          <a:p>
            <a:pPr marL="82550" lvl="1" algn="just" eaLnBrk="0" hangingPunct="0">
              <a:spcBef>
                <a:spcPct val="20000"/>
              </a:spcBef>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ES_tradnl" sz="1750" dirty="0">
                <a:latin typeface="Avenir Book" panose="02000503020000020003" pitchFamily="2" charset="0"/>
              </a:rPr>
              <a:t>Los pasos del </a:t>
            </a:r>
            <a:r>
              <a:rPr lang="es-ES_tradnl" sz="1750" dirty="0">
                <a:latin typeface="Avenir Black" panose="020B0803020203020204" pitchFamily="34" charset="0"/>
              </a:rPr>
              <a:t>6 al 10 </a:t>
            </a:r>
            <a:r>
              <a:rPr lang="es-ES_tradnl" sz="1750" dirty="0">
                <a:latin typeface="Avenir Book" panose="02000503020000020003" pitchFamily="2" charset="0"/>
              </a:rPr>
              <a:t>deberás realizarlos en el periodo del </a:t>
            </a:r>
            <a:r>
              <a:rPr lang="es-ES_tradnl" sz="1750" dirty="0">
                <a:latin typeface="Avenir Black" panose="020B0803020203020204" pitchFamily="34" charset="0"/>
              </a:rPr>
              <a:t>24 de abril al 29 de mayo de 2026, </a:t>
            </a:r>
            <a:r>
              <a:rPr lang="es-ES_tradnl" sz="1750" dirty="0">
                <a:latin typeface="Avenir Book" panose="02000503020000020003" pitchFamily="2" charset="0"/>
              </a:rPr>
              <a:t>es importante considerar que se hacen cortes de egresados titulados mensualmente, por lo que no se reciben trámites con fechas del mes anterior una vez que inicia el nuevo mes.</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sz="1750" dirty="0">
                <a:latin typeface="Avenir Book" panose="02000503020000020003" pitchFamily="2" charset="0"/>
              </a:rPr>
              <a:t>Una vez que el egresado, se ha titulado y firmado electrónicamente en el Portal del Estudiante todos los documentos solicitados, el Departamento de Servicios Escolares los aprobará y posteriormente </a:t>
            </a:r>
            <a:r>
              <a:rPr lang="es-MX" sz="1750" dirty="0">
                <a:latin typeface="Avenir Black" panose="020B0803020203020204" pitchFamily="34" charset="0"/>
              </a:rPr>
              <a:t>realizará el trámite correspondiente ante la Dirección General de Profesiones de la CDMX, de acuerdo a sus lineamientos</a:t>
            </a:r>
            <a:r>
              <a:rPr lang="es-MX" dirty="0">
                <a:latin typeface="Avenir Black" panose="020B0803020203020204" pitchFamily="34" charset="0"/>
              </a:rPr>
              <a:t>.</a:t>
            </a:r>
          </a:p>
          <a:p>
            <a:pPr marL="450850" lvl="1" indent="-368300" algn="just" eaLnBrk="0" hangingPunct="0">
              <a:spcBef>
                <a:spcPct val="20000"/>
              </a:spcBef>
              <a:buFont typeface="Wingdings" pitchFamily="2" charset="2"/>
              <a:buChar char="ü"/>
              <a:defRPr/>
            </a:pPr>
            <a:endParaRPr lang="es-MX"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ES_tradnl" sz="1750" dirty="0">
                <a:latin typeface="Avenir Book" panose="02000503020000020003" pitchFamily="2" charset="0"/>
              </a:rPr>
              <a:t>La fecha, lugar y hora para el evento de </a:t>
            </a:r>
            <a:r>
              <a:rPr lang="es-ES_tradnl" sz="1750" b="1" dirty="0">
                <a:latin typeface="Avenir Book" panose="02000503020000020003" pitchFamily="2" charset="0"/>
              </a:rPr>
              <a:t>Ceremonia de Graduación</a:t>
            </a:r>
            <a:r>
              <a:rPr lang="es-ES_tradnl" sz="1750" dirty="0">
                <a:latin typeface="Avenir Book" panose="02000503020000020003" pitchFamily="2" charset="0"/>
              </a:rPr>
              <a:t>, serán comunicados en el momento oportuno por cada Dirección de Carrera, favor de estar pendiente</a:t>
            </a:r>
            <a:r>
              <a:rPr lang="es-ES_tradnl" dirty="0">
                <a:latin typeface="Avenir Book" panose="02000503020000020003" pitchFamily="2" charset="0"/>
              </a:rPr>
              <a:t>.</a:t>
            </a:r>
          </a:p>
          <a:p>
            <a:pPr marL="450850" lvl="1" indent="-368300" algn="just" eaLnBrk="0" hangingPunct="0">
              <a:spcBef>
                <a:spcPct val="20000"/>
              </a:spcBef>
              <a:buFont typeface="Wingdings" pitchFamily="2" charset="2"/>
              <a:buChar char="ü"/>
              <a:defRPr/>
            </a:pPr>
            <a:endParaRPr lang="es-ES_tradnl" sz="12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sz="1750" dirty="0">
                <a:latin typeface="Avenir Book" panose="02000503020000020003" pitchFamily="2" charset="0"/>
              </a:rPr>
              <a:t>Una vez que la Dirección General de Profesiones de la CDMX haya procesado y generado la cédula profesional electrónica, se enviará correo electrónico dirigido al titulado con las indicaciones para obtenerla.</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44012" y="64019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Importante</a:t>
            </a:r>
            <a:endParaRPr lang="es-MX" sz="2800" b="0" dirty="0">
              <a:solidFill>
                <a:srgbClr val="199C7F"/>
              </a:solidFill>
              <a:latin typeface="Avenir Black" panose="020B0803020203020204" pitchFamily="34" charset="0"/>
            </a:endParaRPr>
          </a:p>
        </p:txBody>
      </p:sp>
    </p:spTree>
    <p:extLst>
      <p:ext uri="{BB962C8B-B14F-4D97-AF65-F5344CB8AC3E}">
        <p14:creationId xmlns:p14="http://schemas.microsoft.com/office/powerpoint/2010/main" val="263987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8965" y="1629593"/>
            <a:ext cx="11161058" cy="4132384"/>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MX" i="1" dirty="0">
                <a:latin typeface="Avenir Book" panose="02000503020000020003" pitchFamily="2" charset="0"/>
              </a:rPr>
              <a:t>Para poder descargar la cédula profesional electrónica de la Dirección General de Profesiones de la CDMX, el titulado deberá contar con su e.firma emitida por el SAT y podrá realizar la transacción económica del trámite con su tarjeta de crédito o débito bancaria</a:t>
            </a:r>
            <a:r>
              <a:rPr lang="es-MX" dirty="0">
                <a:latin typeface="Avenir Book" panose="02000503020000020003" pitchFamily="2" charset="0"/>
              </a:rPr>
              <a:t>.</a:t>
            </a:r>
          </a:p>
          <a:p>
            <a:pPr marL="450850" lvl="1" indent="-368300"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el titulado cuente con su cédula profesional electrónica, deberá subirla a la plataforma de la UTSJR: </a:t>
            </a:r>
            <a:r>
              <a:rPr lang="es-MX" dirty="0">
                <a:latin typeface="Avenir Black" panose="020B0803020203020204" pitchFamily="34" charset="0"/>
              </a:rPr>
              <a:t>www.utsjr.edu.mx/Accesos Externos/Trámites Egresados </a:t>
            </a:r>
            <a:r>
              <a:rPr lang="es-MX" dirty="0">
                <a:latin typeface="Avenir Book" panose="02000503020000020003" pitchFamily="2" charset="0"/>
              </a:rPr>
              <a:t>y notificar vía correo o telefónicamente al Departamento de Servicios Escolares para su verificación y aprobación.</a:t>
            </a:r>
          </a:p>
          <a:p>
            <a:pPr marL="450850" lvl="1" indent="-368300"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b="1" dirty="0">
                <a:latin typeface="Avenir Black" panose="020B0803020203020204" pitchFamily="34" charset="0"/>
              </a:rPr>
              <a:t>Es necesario que todos los estudiantes próximos a egresar y ser titulados, cuenten con su e.firma, la cual es de carácter gratuito, o en su caso renovarla o actualizarla de acuerdo a lo establecido por el SAT.</a:t>
            </a:r>
          </a:p>
          <a:p>
            <a:pPr marL="450850" lvl="1" indent="-368300" algn="just" eaLnBrk="0" hangingPunct="0">
              <a:spcBef>
                <a:spcPct val="20000"/>
              </a:spcBef>
              <a:defRPr/>
            </a:pPr>
            <a:endParaRPr lang="es-MX"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los egresados cuenten con toda su documentación oficial podrán gestionar su tramite de Cédula Profesional Estatal de Querétaro.</a:t>
            </a:r>
            <a:endParaRPr lang="es-ES_tradnl" dirty="0">
              <a:latin typeface="Avenir Book" panose="02000503020000020003" pitchFamily="2" charset="0"/>
            </a:endParaRPr>
          </a:p>
        </p:txBody>
      </p:sp>
      <p:sp>
        <p:nvSpPr>
          <p:cNvPr id="6" name="Título 1">
            <a:extLst>
              <a:ext uri="{FF2B5EF4-FFF2-40B4-BE49-F238E27FC236}">
                <a16:creationId xmlns:a16="http://schemas.microsoft.com/office/drawing/2014/main" id="{75CCFAD8-B442-4979-8338-F2F8B71582E1}"/>
              </a:ext>
            </a:extLst>
          </p:cNvPr>
          <p:cNvSpPr txBox="1">
            <a:spLocks/>
          </p:cNvSpPr>
          <p:nvPr/>
        </p:nvSpPr>
        <p:spPr>
          <a:xfrm>
            <a:off x="544012" y="64019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Importante</a:t>
            </a:r>
            <a:endParaRPr lang="es-MX" sz="2800" b="0" dirty="0">
              <a:solidFill>
                <a:srgbClr val="199C7F"/>
              </a:solidFill>
              <a:latin typeface="Avenir Black" panose="020B0803020203020204" pitchFamily="34" charset="0"/>
            </a:endParaRPr>
          </a:p>
        </p:txBody>
      </p:sp>
    </p:spTree>
    <p:extLst>
      <p:ext uri="{BB962C8B-B14F-4D97-AF65-F5344CB8AC3E}">
        <p14:creationId xmlns:p14="http://schemas.microsoft.com/office/powerpoint/2010/main" val="150729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2336" y="1360191"/>
            <a:ext cx="11434315" cy="5167083"/>
          </a:xfrm>
          <a:prstGeom prst="rect">
            <a:avLst/>
          </a:prstGeom>
          <a:noFill/>
          <a:ln w="57150" cmpd="thickThin">
            <a:no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a:t>
            </a:r>
            <a:r>
              <a:rPr lang="es-ES" sz="1600" b="1" dirty="0">
                <a:latin typeface="Avenir Book" panose="02000503020000020003" pitchFamily="2" charset="0"/>
              </a:rPr>
              <a:t>documentos oficiales que nos requiera la DGP y la DEP para su trámite de Cédula Profesional, serán verificados en su autenticidad ante las dependencias oficiales correspondientes</a:t>
            </a:r>
            <a:r>
              <a:rPr lang="es-ES" sz="1600" dirty="0">
                <a:latin typeface="Avenir Book" panose="02000503020000020003" pitchFamily="2" charset="0"/>
              </a:rPr>
              <a:t>, por lo que si se determinara que alguno de ellos carece de validez oficial, </a:t>
            </a:r>
            <a:r>
              <a:rPr lang="es-ES" sz="1600" b="1" dirty="0">
                <a:latin typeface="Avenir Book" panose="02000503020000020003" pitchFamily="2" charset="0"/>
              </a:rPr>
              <a:t>se procederá conforme a la establecido en el Reglamento Académico de la Universidad Tecnológica de San Juan del Río</a:t>
            </a:r>
            <a:r>
              <a:rPr lang="es-ES" sz="1600" dirty="0">
                <a:latin typeface="Avenir Book" panose="02000503020000020003" pitchFamily="2" charset="0"/>
              </a:rPr>
              <a:t>,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a:t>
            </a:r>
            <a:r>
              <a:rPr lang="es-ES" sz="1600" i="1" dirty="0">
                <a:latin typeface="Avenir Book" panose="02000503020000020003" pitchFamily="2" charset="0"/>
              </a:rPr>
              <a:t>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i="1" dirty="0">
              <a:latin typeface="Avenir Book" panose="02000503020000020003" pitchFamily="2" charset="0"/>
            </a:endParaRPr>
          </a:p>
          <a:p>
            <a:pPr marL="92075" lvl="1" algn="just" eaLnBrk="0" hangingPunct="0">
              <a:spcBef>
                <a:spcPct val="20000"/>
              </a:spcBef>
              <a:defRPr/>
            </a:pPr>
            <a:r>
              <a:rPr lang="es-ES" sz="1600" i="1"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r>
              <a:rPr lang="es-ES" sz="1600" dirty="0">
                <a:latin typeface="Avenir Book" panose="02000503020000020003" pitchFamily="2" charset="0"/>
              </a:rPr>
              <a:t>”</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a:t>
            </a:r>
            <a:r>
              <a:rPr lang="es-ES" sz="1600" b="1" dirty="0">
                <a:latin typeface="Avenir Book" panose="02000503020000020003" pitchFamily="2" charset="0"/>
              </a:rPr>
              <a:t>de incurrir en la falta antes mencionada, también se aplicará lo establecido en el Acuerdo de la SEP 17/11/17, Artículo 62, párrafo segundo</a:t>
            </a:r>
            <a:r>
              <a:rPr lang="es-ES" sz="1600" dirty="0">
                <a:latin typeface="Avenir Book" panose="02000503020000020003" pitchFamily="2" charset="0"/>
              </a:rPr>
              <a:t>, que a la letra dice: "</a:t>
            </a:r>
            <a:r>
              <a:rPr lang="es-ES" sz="1600" i="1" dirty="0">
                <a:latin typeface="Avenir Book" panose="02000503020000020003" pitchFamily="2" charset="0"/>
              </a:rPr>
              <a:t>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r>
              <a:rPr lang="es-ES" sz="1600" dirty="0">
                <a:latin typeface="Avenir Book" panose="02000503020000020003" pitchFamily="2" charset="0"/>
              </a:rPr>
              <a:t>".</a:t>
            </a:r>
            <a:endParaRPr lang="es-ES_tradnl" sz="1600" dirty="0">
              <a:latin typeface="Avenir Book" panose="02000503020000020003" pitchFamily="2" charset="0"/>
            </a:endParaRPr>
          </a:p>
        </p:txBody>
      </p:sp>
      <p:sp>
        <p:nvSpPr>
          <p:cNvPr id="5" name="Título 1">
            <a:extLst>
              <a:ext uri="{FF2B5EF4-FFF2-40B4-BE49-F238E27FC236}">
                <a16:creationId xmlns:a16="http://schemas.microsoft.com/office/drawing/2014/main" id="{25469244-97E8-436F-A750-25B347BEA1FB}"/>
              </a:ext>
            </a:extLst>
          </p:cNvPr>
          <p:cNvSpPr txBox="1">
            <a:spLocks/>
          </p:cNvSpPr>
          <p:nvPr/>
        </p:nvSpPr>
        <p:spPr>
          <a:xfrm>
            <a:off x="544012" y="64019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Importante</a:t>
            </a:r>
            <a:endParaRPr lang="es-MX" sz="2800" b="0" dirty="0">
              <a:solidFill>
                <a:srgbClr val="199C7F"/>
              </a:solidFill>
              <a:latin typeface="Avenir Black" panose="020B0803020203020204" pitchFamily="34" charset="0"/>
            </a:endParaRPr>
          </a:p>
        </p:txBody>
      </p:sp>
    </p:spTree>
    <p:extLst>
      <p:ext uri="{BB962C8B-B14F-4D97-AF65-F5344CB8AC3E}">
        <p14:creationId xmlns:p14="http://schemas.microsoft.com/office/powerpoint/2010/main" val="360686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750080"/>
            <a:ext cx="8517782" cy="3502153"/>
          </a:xfrm>
          <a:prstGeom prst="rect">
            <a:avLst/>
          </a:prstGeom>
          <a:noFill/>
          <a:ln w="57150" cmpd="thickThin">
            <a:noFill/>
            <a:miter lim="800000"/>
            <a:headEnd/>
            <a:tailEnd/>
          </a:ln>
        </p:spPr>
        <p:txBody>
          <a:bodyPr lIns="144000" rIns="144000" anchor="ctr" anchorCtr="0"/>
          <a:lstStyle/>
          <a:p>
            <a:pPr marL="92075" lvl="1" algn="just" eaLnBrk="0" hangingPunct="0">
              <a:lnSpc>
                <a:spcPct val="150000"/>
              </a:lnSpc>
              <a:spcBef>
                <a:spcPct val="20000"/>
              </a:spcBef>
              <a:defRPr/>
            </a:pPr>
            <a:r>
              <a:rPr lang="es-MX" sz="2500" dirty="0">
                <a:latin typeface="Avenir Book" panose="02000503020000020003" pitchFamily="2" charset="0"/>
              </a:rPr>
              <a:t>Los egresados del nivel Licenciatura ó Ingeniería </a:t>
            </a:r>
            <a:r>
              <a:rPr lang="es-MX" sz="2500" b="1" u="sng" dirty="0">
                <a:latin typeface="Avenir Book" panose="02000503020000020003" pitchFamily="2" charset="0"/>
              </a:rPr>
              <a:t>que no realicen su Trámite de Titulación en el tiempo establecido</a:t>
            </a:r>
            <a:r>
              <a:rPr lang="es-MX" sz="2500" b="1" dirty="0">
                <a:latin typeface="Avenir Book" panose="02000503020000020003" pitchFamily="2" charset="0"/>
              </a:rPr>
              <a:t> </a:t>
            </a:r>
            <a:r>
              <a:rPr lang="es-MX" sz="2500" dirty="0">
                <a:latin typeface="Avenir Book" panose="02000503020000020003" pitchFamily="2" charset="0"/>
              </a:rPr>
              <a:t>en el Reglamento Académico Vigente, Artículo número 61, quedarán registrados como </a:t>
            </a:r>
            <a:r>
              <a:rPr lang="es-MX" sz="2500" dirty="0">
                <a:latin typeface="Avenir Black" panose="020B0803020203020204" pitchFamily="34" charset="0"/>
              </a:rPr>
              <a:t>Egresados no Titulados, </a:t>
            </a:r>
            <a:r>
              <a:rPr lang="es-MX" sz="2500" dirty="0">
                <a:latin typeface="Avenir Book" panose="02000503020000020003" pitchFamily="2" charset="0"/>
              </a:rPr>
              <a:t>sin posibilidad de poderse titular por alguna otra opción que no sea el proyecto de estadía.</a:t>
            </a:r>
          </a:p>
        </p:txBody>
      </p:sp>
      <p:sp>
        <p:nvSpPr>
          <p:cNvPr id="5" name="Título 1">
            <a:extLst>
              <a:ext uri="{FF2B5EF4-FFF2-40B4-BE49-F238E27FC236}">
                <a16:creationId xmlns:a16="http://schemas.microsoft.com/office/drawing/2014/main" id="{973DE94A-38C8-437D-ACFE-4D7D1E148AED}"/>
              </a:ext>
            </a:extLst>
          </p:cNvPr>
          <p:cNvSpPr txBox="1">
            <a:spLocks/>
          </p:cNvSpPr>
          <p:nvPr/>
        </p:nvSpPr>
        <p:spPr>
          <a:xfrm>
            <a:off x="524436" y="759650"/>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Reglamento Académico Vigente</a:t>
            </a:r>
            <a:endParaRPr lang="es-MX" sz="2800" dirty="0">
              <a:solidFill>
                <a:srgbClr val="199C7F"/>
              </a:solidFill>
              <a:latin typeface="Avenir Black" panose="020B0803020203020204" pitchFamily="34" charset="0"/>
            </a:endParaRPr>
          </a:p>
        </p:txBody>
      </p:sp>
      <p:pic>
        <p:nvPicPr>
          <p:cNvPr id="1026" name="Picture 2" descr="Ícono de calendario | Canva">
            <a:extLst>
              <a:ext uri="{FF2B5EF4-FFF2-40B4-BE49-F238E27FC236}">
                <a16:creationId xmlns:a16="http://schemas.microsoft.com/office/drawing/2014/main" id="{FB980F66-3E1A-4352-A458-2CB8689FE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260" y="2402500"/>
            <a:ext cx="2267396" cy="219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2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Estimación de gastos</a:t>
            </a:r>
            <a:endParaRPr lang="es-MX" sz="2800" b="0" dirty="0">
              <a:solidFill>
                <a:srgbClr val="199C7F"/>
              </a:solidFill>
              <a:latin typeface="Avenir Black" panose="020B0803020203020204" pitchFamily="34" charset="0"/>
            </a:endParaRPr>
          </a:p>
        </p:txBody>
      </p:sp>
      <p:graphicFrame>
        <p:nvGraphicFramePr>
          <p:cNvPr id="3" name="Tabla 2">
            <a:extLst>
              <a:ext uri="{FF2B5EF4-FFF2-40B4-BE49-F238E27FC236}">
                <a16:creationId xmlns:a16="http://schemas.microsoft.com/office/drawing/2014/main" id="{6FEA8522-20F2-42A4-9B57-2B1C5C02FC0D}"/>
              </a:ext>
            </a:extLst>
          </p:cNvPr>
          <p:cNvGraphicFramePr>
            <a:graphicFrameLocks noGrp="1"/>
          </p:cNvGraphicFramePr>
          <p:nvPr>
            <p:extLst>
              <p:ext uri="{D42A27DB-BD31-4B8C-83A1-F6EECF244321}">
                <p14:modId xmlns:p14="http://schemas.microsoft.com/office/powerpoint/2010/main" val="1329592722"/>
              </p:ext>
            </p:extLst>
          </p:nvPr>
        </p:nvGraphicFramePr>
        <p:xfrm>
          <a:off x="739579" y="1585590"/>
          <a:ext cx="8542207" cy="4628707"/>
        </p:xfrm>
        <a:graphic>
          <a:graphicData uri="http://schemas.openxmlformats.org/drawingml/2006/table">
            <a:tbl>
              <a:tblPr>
                <a:tableStyleId>{69CF1AB2-1976-4502-BF36-3FF5EA218861}</a:tableStyleId>
              </a:tblPr>
              <a:tblGrid>
                <a:gridCol w="3181067">
                  <a:extLst>
                    <a:ext uri="{9D8B030D-6E8A-4147-A177-3AD203B41FA5}">
                      <a16:colId xmlns:a16="http://schemas.microsoft.com/office/drawing/2014/main" val="3973880674"/>
                    </a:ext>
                  </a:extLst>
                </a:gridCol>
                <a:gridCol w="2567835">
                  <a:extLst>
                    <a:ext uri="{9D8B030D-6E8A-4147-A177-3AD203B41FA5}">
                      <a16:colId xmlns:a16="http://schemas.microsoft.com/office/drawing/2014/main" val="3164825924"/>
                    </a:ext>
                  </a:extLst>
                </a:gridCol>
                <a:gridCol w="2793305">
                  <a:extLst>
                    <a:ext uri="{9D8B030D-6E8A-4147-A177-3AD203B41FA5}">
                      <a16:colId xmlns:a16="http://schemas.microsoft.com/office/drawing/2014/main" val="347267051"/>
                    </a:ext>
                  </a:extLst>
                </a:gridCol>
              </a:tblGrid>
              <a:tr h="479961">
                <a:tc>
                  <a:txBody>
                    <a:bodyPr/>
                    <a:lstStyle/>
                    <a:p>
                      <a:pPr algn="ctr"/>
                      <a:r>
                        <a:rPr lang="es-MX" sz="2000" b="1" dirty="0">
                          <a:solidFill>
                            <a:schemeClr val="bg1"/>
                          </a:solidFill>
                        </a:rPr>
                        <a:t>Concepto</a:t>
                      </a:r>
                    </a:p>
                  </a:txBody>
                  <a:tcPr anchor="ctr">
                    <a:solidFill>
                      <a:schemeClr val="accent1">
                        <a:lumMod val="60000"/>
                        <a:lumOff val="40000"/>
                      </a:schemeClr>
                    </a:solidFill>
                  </a:tcPr>
                </a:tc>
                <a:tc>
                  <a:txBody>
                    <a:bodyPr/>
                    <a:lstStyle/>
                    <a:p>
                      <a:pPr algn="ctr"/>
                      <a:r>
                        <a:rPr lang="es-MX" sz="2000" b="1" dirty="0">
                          <a:solidFill>
                            <a:schemeClr val="bg1"/>
                          </a:solidFill>
                        </a:rPr>
                        <a:t>Monto</a:t>
                      </a:r>
                    </a:p>
                  </a:txBody>
                  <a:tcPr anchor="ctr">
                    <a:solidFill>
                      <a:schemeClr val="accent1">
                        <a:lumMod val="60000"/>
                        <a:lumOff val="40000"/>
                      </a:schemeClr>
                    </a:solidFill>
                  </a:tcPr>
                </a:tc>
                <a:tc>
                  <a:txBody>
                    <a:bodyPr/>
                    <a:lstStyle/>
                    <a:p>
                      <a:pPr algn="ctr"/>
                      <a:r>
                        <a:rPr lang="es-MX" sz="2000" b="1" dirty="0">
                          <a:solidFill>
                            <a:schemeClr val="bg1"/>
                          </a:solidFill>
                        </a:rPr>
                        <a:t>Fecha / Periodo</a:t>
                      </a:r>
                    </a:p>
                  </a:txBody>
                  <a:tcPr anchor="ctr">
                    <a:solidFill>
                      <a:schemeClr val="accent1">
                        <a:lumMod val="60000"/>
                        <a:lumOff val="40000"/>
                      </a:schemeClr>
                    </a:solidFill>
                  </a:tcPr>
                </a:tc>
                <a:extLst>
                  <a:ext uri="{0D108BD9-81ED-4DB2-BD59-A6C34878D82A}">
                    <a16:rowId xmlns:a16="http://schemas.microsoft.com/office/drawing/2014/main" val="2585061047"/>
                  </a:ext>
                </a:extLst>
              </a:tr>
              <a:tr h="479961">
                <a:tc>
                  <a:txBody>
                    <a:bodyPr/>
                    <a:lstStyle/>
                    <a:p>
                      <a:r>
                        <a:rPr lang="es-MX" dirty="0"/>
                        <a:t>Fotografías</a:t>
                      </a:r>
                    </a:p>
                  </a:txBody>
                  <a:tcPr anchor="ctr"/>
                </a:tc>
                <a:tc>
                  <a:txBody>
                    <a:bodyPr/>
                    <a:lstStyle/>
                    <a:p>
                      <a:r>
                        <a:rPr lang="es-MX" b="1" dirty="0"/>
                        <a:t>$450.00</a:t>
                      </a:r>
                    </a:p>
                  </a:txBody>
                  <a:tcPr anchor="ctr"/>
                </a:tc>
                <a:tc>
                  <a:txBody>
                    <a:bodyPr/>
                    <a:lstStyle/>
                    <a:p>
                      <a:r>
                        <a:rPr lang="es-ES" dirty="0"/>
                        <a:t>Antes del 31 de octubre de 2025</a:t>
                      </a:r>
                    </a:p>
                  </a:txBody>
                  <a:tcPr anchor="ctr"/>
                </a:tc>
                <a:extLst>
                  <a:ext uri="{0D108BD9-81ED-4DB2-BD59-A6C34878D82A}">
                    <a16:rowId xmlns:a16="http://schemas.microsoft.com/office/drawing/2014/main" val="3066225776"/>
                  </a:ext>
                </a:extLst>
              </a:tr>
              <a:tr h="839933">
                <a:tc>
                  <a:txBody>
                    <a:bodyPr/>
                    <a:lstStyle/>
                    <a:p>
                      <a:r>
                        <a:rPr lang="es-ES" dirty="0"/>
                        <a:t>Reinscripción 11° Cuatrimestre (Estadía en la Unidad Económica)</a:t>
                      </a:r>
                    </a:p>
                  </a:txBody>
                  <a:tcPr anchor="ctr"/>
                </a:tc>
                <a:tc>
                  <a:txBody>
                    <a:bodyPr/>
                    <a:lstStyle/>
                    <a:p>
                      <a:r>
                        <a:rPr lang="es-MX" b="1" dirty="0"/>
                        <a:t>$2,469.00 (21.82 UMA´s,</a:t>
                      </a:r>
                    </a:p>
                    <a:p>
                      <a:r>
                        <a:rPr lang="es-MX" b="1" dirty="0"/>
                        <a:t>se actualiza cada año)</a:t>
                      </a:r>
                    </a:p>
                  </a:txBody>
                  <a:tcPr anchor="ctr"/>
                </a:tc>
                <a:tc>
                  <a:txBody>
                    <a:bodyPr/>
                    <a:lstStyle/>
                    <a:p>
                      <a:r>
                        <a:rPr lang="es-ES" dirty="0"/>
                        <a:t>15 al 29 de diciembre de 2025</a:t>
                      </a:r>
                    </a:p>
                  </a:txBody>
                  <a:tcPr anchor="ctr"/>
                </a:tc>
                <a:extLst>
                  <a:ext uri="{0D108BD9-81ED-4DB2-BD59-A6C34878D82A}">
                    <a16:rowId xmlns:a16="http://schemas.microsoft.com/office/drawing/2014/main" val="1497646057"/>
                  </a:ext>
                </a:extLst>
              </a:tr>
              <a:tr h="839933">
                <a:tc>
                  <a:txBody>
                    <a:bodyPr/>
                    <a:lstStyle/>
                    <a:p>
                      <a:r>
                        <a:rPr lang="es-MX" dirty="0"/>
                        <a:t>Trámite de titulación</a:t>
                      </a:r>
                    </a:p>
                  </a:txBody>
                  <a:tcPr anchor="ctr"/>
                </a:tc>
                <a:tc>
                  <a:txBody>
                    <a:bodyPr/>
                    <a:lstStyle/>
                    <a:p>
                      <a:r>
                        <a:rPr lang="es-MX" b="1" dirty="0"/>
                        <a:t>$2,292.00 (20.26 UMA´s, se actualiza cada año)</a:t>
                      </a:r>
                    </a:p>
                  </a:txBody>
                  <a:tcPr anchor="ctr"/>
                </a:tc>
                <a:tc>
                  <a:txBody>
                    <a:bodyPr/>
                    <a:lstStyle/>
                    <a:p>
                      <a:r>
                        <a:rPr lang="es-ES" dirty="0"/>
                        <a:t>24 de abril al 29 de mayo de 2026</a:t>
                      </a:r>
                    </a:p>
                  </a:txBody>
                  <a:tcPr anchor="ctr"/>
                </a:tc>
                <a:extLst>
                  <a:ext uri="{0D108BD9-81ED-4DB2-BD59-A6C34878D82A}">
                    <a16:rowId xmlns:a16="http://schemas.microsoft.com/office/drawing/2014/main" val="1036760335"/>
                  </a:ext>
                </a:extLst>
              </a:tr>
              <a:tr h="839933">
                <a:tc>
                  <a:txBody>
                    <a:bodyPr/>
                    <a:lstStyle/>
                    <a:p>
                      <a:r>
                        <a:rPr lang="es-ES" dirty="0"/>
                        <a:t>Cédula Profesional (CDMX – Dirección General de Profesiones)</a:t>
                      </a:r>
                    </a:p>
                  </a:txBody>
                  <a:tcPr anchor="ctr"/>
                </a:tc>
                <a:tc>
                  <a:txBody>
                    <a:bodyPr/>
                    <a:lstStyle/>
                    <a:p>
                      <a:r>
                        <a:rPr lang="es-MX" b="1" dirty="0"/>
                        <a:t>$1,800.00 aprox.</a:t>
                      </a:r>
                    </a:p>
                  </a:txBody>
                  <a:tcPr anchor="ctr"/>
                </a:tc>
                <a:tc>
                  <a:txBody>
                    <a:bodyPr/>
                    <a:lstStyle/>
                    <a:p>
                      <a:r>
                        <a:rPr lang="es-MX"/>
                        <a:t>Al ser notificado</a:t>
                      </a:r>
                    </a:p>
                  </a:txBody>
                  <a:tcPr anchor="ctr"/>
                </a:tc>
                <a:extLst>
                  <a:ext uri="{0D108BD9-81ED-4DB2-BD59-A6C34878D82A}">
                    <a16:rowId xmlns:a16="http://schemas.microsoft.com/office/drawing/2014/main" val="345904902"/>
                  </a:ext>
                </a:extLst>
              </a:tr>
              <a:tr h="839933">
                <a:tc>
                  <a:txBody>
                    <a:bodyPr/>
                    <a:lstStyle/>
                    <a:p>
                      <a:r>
                        <a:rPr lang="es-ES" dirty="0"/>
                        <a:t>Cédula Profesional (Dirección Estatal de Querétaro)</a:t>
                      </a:r>
                    </a:p>
                  </a:txBody>
                  <a:tcPr anchor="ctr"/>
                </a:tc>
                <a:tc>
                  <a:txBody>
                    <a:bodyPr/>
                    <a:lstStyle/>
                    <a:p>
                      <a:r>
                        <a:rPr lang="es-MX" b="1" dirty="0"/>
                        <a:t>$700.00 aprox.</a:t>
                      </a:r>
                    </a:p>
                  </a:txBody>
                  <a:tcPr anchor="ctr"/>
                </a:tc>
                <a:tc>
                  <a:txBody>
                    <a:bodyPr/>
                    <a:lstStyle/>
                    <a:p>
                      <a:r>
                        <a:rPr lang="es-ES" dirty="0"/>
                        <a:t>Al tener tu documentación oficial</a:t>
                      </a:r>
                    </a:p>
                  </a:txBody>
                  <a:tcPr anchor="ctr"/>
                </a:tc>
                <a:extLst>
                  <a:ext uri="{0D108BD9-81ED-4DB2-BD59-A6C34878D82A}">
                    <a16:rowId xmlns:a16="http://schemas.microsoft.com/office/drawing/2014/main" val="2912613924"/>
                  </a:ext>
                </a:extLst>
              </a:tr>
            </a:tbl>
          </a:graphicData>
        </a:graphic>
      </p:graphicFrame>
      <p:pic>
        <p:nvPicPr>
          <p:cNvPr id="3074" name="Picture 2" descr="Gastos - Iconos gratis de negocios y finanzas">
            <a:extLst>
              <a:ext uri="{FF2B5EF4-FFF2-40B4-BE49-F238E27FC236}">
                <a16:creationId xmlns:a16="http://schemas.microsoft.com/office/drawing/2014/main" id="{076C662E-80FA-460B-9F22-2BEEF1C7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883" y="2024627"/>
            <a:ext cx="2196404" cy="2196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670B064-CE71-4D63-81F6-65622BA98D43}"/>
              </a:ext>
            </a:extLst>
          </p:cNvPr>
          <p:cNvSpPr>
            <a:spLocks noChangeArrowheads="1"/>
          </p:cNvSpPr>
          <p:nvPr/>
        </p:nvSpPr>
        <p:spPr bwMode="auto">
          <a:xfrm>
            <a:off x="9507254" y="4221031"/>
            <a:ext cx="2321663" cy="1254422"/>
          </a:xfrm>
          <a:prstGeom prst="rect">
            <a:avLst/>
          </a:prstGeom>
          <a:noFill/>
          <a:ln w="57150" cmpd="thickThin">
            <a:noFill/>
            <a:miter lim="800000"/>
            <a:headEnd/>
            <a:tailEnd/>
          </a:ln>
        </p:spPr>
        <p:txBody>
          <a:bodyPr lIns="144000" rIns="144000"/>
          <a:lstStyle/>
          <a:p>
            <a:pPr marL="95250" algn="just" eaLnBrk="0" hangingPunct="0">
              <a:tabLst>
                <a:tab pos="450850" algn="l"/>
              </a:tabLst>
              <a:defRPr/>
            </a:pPr>
            <a:endParaRPr lang="es-ES" sz="900" dirty="0">
              <a:latin typeface="Avenir Book" panose="02000503020000020003" pitchFamily="2" charset="0"/>
            </a:endParaRPr>
          </a:p>
          <a:p>
            <a:pPr marL="95250" algn="just" eaLnBrk="0" hangingPunct="0">
              <a:tabLst>
                <a:tab pos="450850" algn="l"/>
              </a:tabLst>
              <a:defRPr/>
            </a:pPr>
            <a:r>
              <a:rPr lang="es-ES" sz="2000" dirty="0">
                <a:latin typeface="Avenir Black" panose="020B0803020203020204" pitchFamily="34" charset="0"/>
              </a:rPr>
              <a:t>Total de gastos ya establecidos: </a:t>
            </a:r>
            <a:r>
              <a:rPr lang="es-ES" sz="2000" dirty="0">
                <a:solidFill>
                  <a:srgbClr val="002060"/>
                </a:solidFill>
                <a:latin typeface="Avenir Black" panose="020B0803020203020204" pitchFamily="34" charset="0"/>
              </a:rPr>
              <a:t>$ 7,711.00</a:t>
            </a:r>
          </a:p>
        </p:txBody>
      </p:sp>
    </p:spTree>
    <p:extLst>
      <p:ext uri="{BB962C8B-B14F-4D97-AF65-F5344CB8AC3E}">
        <p14:creationId xmlns:p14="http://schemas.microsoft.com/office/powerpoint/2010/main" val="272631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667CBE03-37F2-4C51-84FA-2081A757D21B}"/>
              </a:ext>
            </a:extLst>
          </p:cNvPr>
          <p:cNvSpPr txBox="1">
            <a:spLocks/>
          </p:cNvSpPr>
          <p:nvPr/>
        </p:nvSpPr>
        <p:spPr>
          <a:xfrm>
            <a:off x="482258" y="762864"/>
            <a:ext cx="10817113" cy="654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199C7F"/>
                </a:solidFill>
                <a:latin typeface="Avenir Black" panose="020B0803020203020204" pitchFamily="34" charset="0"/>
              </a:rPr>
              <a:t>Puntos Importantes</a:t>
            </a:r>
            <a:endParaRPr lang="en-US" sz="2800" dirty="0">
              <a:solidFill>
                <a:srgbClr val="199C7F"/>
              </a:solidFill>
              <a:latin typeface="Avenir Black" panose="020B0803020203020204" pitchFamily="34" charset="0"/>
            </a:endParaRPr>
          </a:p>
        </p:txBody>
      </p:sp>
      <p:sp>
        <p:nvSpPr>
          <p:cNvPr id="3" name="Marcador de contenido 3">
            <a:extLst>
              <a:ext uri="{FF2B5EF4-FFF2-40B4-BE49-F238E27FC236}">
                <a16:creationId xmlns:a16="http://schemas.microsoft.com/office/drawing/2014/main" id="{5864F6C0-6A8C-407E-95FB-87EE6F12516A}"/>
              </a:ext>
            </a:extLst>
          </p:cNvPr>
          <p:cNvSpPr txBox="1">
            <a:spLocks/>
          </p:cNvSpPr>
          <p:nvPr/>
        </p:nvSpPr>
        <p:spPr>
          <a:xfrm>
            <a:off x="482258" y="1379381"/>
            <a:ext cx="11129369" cy="4846055"/>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indent="-342900" algn="just">
              <a:lnSpc>
                <a:spcPct val="100000"/>
              </a:lnSpc>
            </a:pPr>
            <a:r>
              <a:rPr lang="es-ES" sz="2400" dirty="0">
                <a:latin typeface="Avenir Black" panose="020B0803020203020204" pitchFamily="34" charset="0"/>
              </a:rPr>
              <a:t>Reporte de estadía</a:t>
            </a:r>
            <a:r>
              <a:rPr lang="es-ES" sz="2400" dirty="0">
                <a:latin typeface="Avenir Book" panose="02000503020000020003" pitchFamily="2" charset="0"/>
              </a:rPr>
              <a:t> </a:t>
            </a:r>
          </a:p>
          <a:p>
            <a:pPr marL="889200" lvl="1" indent="-342900" algn="just">
              <a:lnSpc>
                <a:spcPct val="100000"/>
              </a:lnSpc>
            </a:pPr>
            <a:r>
              <a:rPr lang="es-ES" sz="2000" dirty="0">
                <a:latin typeface="Avenir Book" panose="02000503020000020003" pitchFamily="2" charset="0"/>
              </a:rPr>
              <a:t>Importante considerar en el desarrollo del reporte, la realización de </a:t>
            </a:r>
            <a:r>
              <a:rPr lang="es-ES" sz="2000" dirty="0">
                <a:latin typeface="Avenir Black" panose="020B0803020203020204" pitchFamily="34" charset="0"/>
              </a:rPr>
              <a:t>Citas y Referencias Bibliográficas</a:t>
            </a:r>
            <a:r>
              <a:rPr lang="es-ES" sz="2000" dirty="0">
                <a:latin typeface="Avenir Book" panose="02000503020000020003" pitchFamily="2" charset="0"/>
              </a:rPr>
              <a:t>. Esto de acuerdo a la </a:t>
            </a:r>
            <a:r>
              <a:rPr lang="es-ES" sz="2000" u="sng" dirty="0">
                <a:latin typeface="Avenir Book" panose="02000503020000020003" pitchFamily="2" charset="0"/>
              </a:rPr>
              <a:t>Política Institucional de Administración y Gestión de la Propiedad Intelectual</a:t>
            </a:r>
            <a:r>
              <a:rPr lang="es-ES" sz="2000" dirty="0">
                <a:latin typeface="Avenir Book" panose="02000503020000020003" pitchFamily="2" charset="0"/>
              </a:rPr>
              <a:t>. </a:t>
            </a:r>
          </a:p>
          <a:p>
            <a:pPr marL="432000" indent="-342900" algn="just">
              <a:lnSpc>
                <a:spcPct val="100000"/>
              </a:lnSpc>
            </a:pPr>
            <a:r>
              <a:rPr lang="es-ES" sz="2400" dirty="0">
                <a:latin typeface="Avenir Black" panose="020B0803020203020204" pitchFamily="34" charset="0"/>
              </a:rPr>
              <a:t>El tamaño del archivo</a:t>
            </a:r>
            <a:r>
              <a:rPr lang="es-ES" sz="2400" dirty="0">
                <a:latin typeface="Avenir Book" panose="02000503020000020003" pitchFamily="2" charset="0"/>
              </a:rPr>
              <a:t> </a:t>
            </a:r>
          </a:p>
          <a:p>
            <a:pPr marL="889200" lvl="1" indent="-342900" algn="just">
              <a:lnSpc>
                <a:spcPct val="100000"/>
              </a:lnSpc>
            </a:pPr>
            <a:r>
              <a:rPr lang="es-ES" sz="2000" dirty="0">
                <a:latin typeface="Avenir Book" panose="02000503020000020003" pitchFamily="2" charset="0"/>
              </a:rPr>
              <a:t>El Reporte de Estadía se debe entregar mediante el Portal del Estudiante y </a:t>
            </a:r>
            <a:r>
              <a:rPr lang="es-ES" sz="2000" dirty="0">
                <a:solidFill>
                  <a:schemeClr val="accent1">
                    <a:lumMod val="50000"/>
                  </a:schemeClr>
                </a:solidFill>
                <a:latin typeface="Avenir Book" panose="02000503020000020003" pitchFamily="2" charset="0"/>
              </a:rPr>
              <a:t>no deberá rebasar los 3MB</a:t>
            </a:r>
            <a:r>
              <a:rPr lang="es-ES" sz="2000" dirty="0">
                <a:latin typeface="Avenir Book" panose="02000503020000020003" pitchFamily="2" charset="0"/>
              </a:rPr>
              <a:t>.</a:t>
            </a:r>
            <a:endParaRPr lang="en-US" sz="2000" dirty="0">
              <a:latin typeface="Avenir Book" panose="02000503020000020003" pitchFamily="2" charset="0"/>
            </a:endParaRPr>
          </a:p>
          <a:p>
            <a:pPr marL="432000" indent="-342900" algn="just">
              <a:lnSpc>
                <a:spcPct val="100000"/>
              </a:lnSpc>
            </a:pPr>
            <a:r>
              <a:rPr lang="es-ES" sz="2400" dirty="0">
                <a:latin typeface="Avenir Black" panose="020B0803020203020204" pitchFamily="34" charset="0"/>
              </a:rPr>
              <a:t>Confidencialidad</a:t>
            </a:r>
          </a:p>
          <a:p>
            <a:pPr marL="889200" lvl="1" indent="-342900" algn="just">
              <a:lnSpc>
                <a:spcPct val="100000"/>
              </a:lnSpc>
            </a:pPr>
            <a:r>
              <a:rPr lang="es-ES" sz="2000" dirty="0">
                <a:latin typeface="Avenir Book" panose="02000503020000020003" pitchFamily="2" charset="0"/>
              </a:rPr>
              <a:t>Hacer uso correcto de la información de la Unidad Económica. </a:t>
            </a:r>
          </a:p>
          <a:p>
            <a:pPr marL="432000" indent="-342900" algn="just">
              <a:lnSpc>
                <a:spcPct val="100000"/>
              </a:lnSpc>
            </a:pPr>
            <a:r>
              <a:rPr lang="es-ES" sz="2400" dirty="0">
                <a:latin typeface="Avenir Black" panose="020B0803020203020204" pitchFamily="34" charset="0"/>
              </a:rPr>
              <a:t>Fecha límite</a:t>
            </a:r>
            <a:r>
              <a:rPr lang="es-ES" sz="2400" dirty="0">
                <a:latin typeface="Avenir Book" panose="02000503020000020003" pitchFamily="2" charset="0"/>
              </a:rPr>
              <a:t> </a:t>
            </a:r>
            <a:r>
              <a:rPr lang="es-ES" sz="2400" b="1" dirty="0">
                <a:latin typeface="Avenir Black" panose="020B0803020203020204" pitchFamily="34" charset="0"/>
              </a:rPr>
              <a:t>de colocación </a:t>
            </a:r>
          </a:p>
          <a:p>
            <a:pPr marL="889200" lvl="1" indent="-342900" algn="just">
              <a:lnSpc>
                <a:spcPct val="100000"/>
              </a:lnSpc>
            </a:pPr>
            <a:r>
              <a:rPr lang="es-ES" sz="2000" dirty="0">
                <a:latin typeface="Avenir Book" panose="02000503020000020003" pitchFamily="2" charset="0"/>
              </a:rPr>
              <a:t>De preferencia, el 11 de diciembre de 2025.</a:t>
            </a:r>
            <a:endParaRPr lang="es-ES" sz="2000" b="1" dirty="0">
              <a:latin typeface="Avenir Book" panose="02000503020000020003" pitchFamily="2" charset="0"/>
            </a:endParaRPr>
          </a:p>
          <a:p>
            <a:pPr marL="432000" indent="-342900" algn="just">
              <a:lnSpc>
                <a:spcPct val="100000"/>
              </a:lnSpc>
            </a:pPr>
            <a:r>
              <a:rPr lang="es-ES" sz="2400" dirty="0">
                <a:solidFill>
                  <a:schemeClr val="accent1">
                    <a:lumMod val="50000"/>
                  </a:schemeClr>
                </a:solidFill>
                <a:latin typeface="Avenir Black" panose="020B0803020203020204" pitchFamily="34" charset="0"/>
              </a:rPr>
              <a:t>Periodo de estadía</a:t>
            </a:r>
            <a:r>
              <a:rPr lang="es-ES" sz="2400" dirty="0">
                <a:solidFill>
                  <a:schemeClr val="accent1">
                    <a:lumMod val="50000"/>
                  </a:schemeClr>
                </a:solidFill>
                <a:latin typeface="Avenir Book" panose="02000503020000020003" pitchFamily="2" charset="0"/>
              </a:rPr>
              <a:t> </a:t>
            </a:r>
            <a:r>
              <a:rPr lang="es-ES" sz="2400" b="1" dirty="0">
                <a:solidFill>
                  <a:schemeClr val="accent1">
                    <a:lumMod val="50000"/>
                  </a:schemeClr>
                </a:solidFill>
                <a:latin typeface="Avenir Black" panose="020B0803020203020204" pitchFamily="34" charset="0"/>
              </a:rPr>
              <a:t>del 07 de enero al 24 de abril de 2026</a:t>
            </a:r>
            <a:r>
              <a:rPr lang="es-ES" sz="2400" dirty="0">
                <a:solidFill>
                  <a:schemeClr val="accent1">
                    <a:lumMod val="50000"/>
                  </a:schemeClr>
                </a:solidFill>
                <a:latin typeface="Avenir Book" panose="02000503020000020003" pitchFamily="2" charset="0"/>
              </a:rPr>
              <a:t>.</a:t>
            </a:r>
          </a:p>
          <a:p>
            <a:pPr marL="432000" algn="just">
              <a:lnSpc>
                <a:spcPct val="100000"/>
              </a:lnSpc>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60822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3CEE51B-A4EE-4735-95F6-07FC88C6E52B}"/>
              </a:ext>
            </a:extLst>
          </p:cNvPr>
          <p:cNvSpPr txBox="1"/>
          <p:nvPr/>
        </p:nvSpPr>
        <p:spPr>
          <a:xfrm>
            <a:off x="796738" y="770077"/>
            <a:ext cx="6111688" cy="490904"/>
          </a:xfrm>
          <a:prstGeom prst="rect">
            <a:avLst/>
          </a:prstGeom>
          <a:noFill/>
        </p:spPr>
        <p:txBody>
          <a:bodyPr wrap="square">
            <a:spAutoFit/>
          </a:bodyPr>
          <a:lstStyle/>
          <a:p>
            <a:pPr defTabSz="914400">
              <a:lnSpc>
                <a:spcPct val="90000"/>
              </a:lnSpc>
              <a:spcBef>
                <a:spcPct val="0"/>
              </a:spcBef>
            </a:pPr>
            <a:r>
              <a:rPr lang="es-ES" sz="2800" dirty="0">
                <a:solidFill>
                  <a:srgbClr val="199C7F"/>
                </a:solidFill>
                <a:latin typeface="Avenir Black" panose="020B0803020203020204" pitchFamily="34" charset="0"/>
                <a:ea typeface="+mj-ea"/>
                <a:cs typeface="+mj-cs"/>
              </a:rPr>
              <a:t>Evaluación de egreso</a:t>
            </a:r>
            <a:endParaRPr lang="en-US" sz="2800" dirty="0">
              <a:solidFill>
                <a:srgbClr val="199C7F"/>
              </a:solidFill>
              <a:latin typeface="Avenir Black" panose="020B0803020203020204" pitchFamily="34" charset="0"/>
              <a:ea typeface="+mj-ea"/>
              <a:cs typeface="+mj-cs"/>
            </a:endParaRPr>
          </a:p>
        </p:txBody>
      </p:sp>
      <p:sp>
        <p:nvSpPr>
          <p:cNvPr id="8" name="CuadroTexto 7">
            <a:extLst>
              <a:ext uri="{FF2B5EF4-FFF2-40B4-BE49-F238E27FC236}">
                <a16:creationId xmlns:a16="http://schemas.microsoft.com/office/drawing/2014/main" id="{8D9D4276-9C81-4D3D-A47B-8E4DAC0EBA95}"/>
              </a:ext>
            </a:extLst>
          </p:cNvPr>
          <p:cNvSpPr txBox="1"/>
          <p:nvPr/>
        </p:nvSpPr>
        <p:spPr>
          <a:xfrm>
            <a:off x="765969" y="1257816"/>
            <a:ext cx="10687050" cy="1292662"/>
          </a:xfrm>
          <a:prstGeom prst="rect">
            <a:avLst/>
          </a:prstGeom>
          <a:noFill/>
        </p:spPr>
        <p:txBody>
          <a:bodyPr wrap="square">
            <a:spAutoFit/>
          </a:bodyPr>
          <a:lstStyle/>
          <a:p>
            <a:pPr algn="just">
              <a:lnSpc>
                <a:spcPct val="100000"/>
              </a:lnSpc>
            </a:pPr>
            <a:r>
              <a:rPr lang="es-ES" sz="2600" dirty="0">
                <a:latin typeface="Avenir Book" panose="02000503020000020003" pitchFamily="2" charset="0"/>
              </a:rPr>
              <a:t>Los alumnos de 10° cuatrimestre deberán atender la programación correspondiente de evaluación de egreso </a:t>
            </a:r>
            <a:r>
              <a:rPr lang="es-ES" sz="2600" dirty="0">
                <a:latin typeface="Avenir Black" panose="020B0803020203020204" pitchFamily="34" charset="0"/>
              </a:rPr>
              <a:t>del 18 al 24 de noviembre 2025.</a:t>
            </a:r>
          </a:p>
        </p:txBody>
      </p:sp>
      <p:graphicFrame>
        <p:nvGraphicFramePr>
          <p:cNvPr id="2" name="Tabla 1">
            <a:extLst>
              <a:ext uri="{FF2B5EF4-FFF2-40B4-BE49-F238E27FC236}">
                <a16:creationId xmlns:a16="http://schemas.microsoft.com/office/drawing/2014/main" id="{94F184BD-8B94-4214-8245-880E39C45BDA}"/>
              </a:ext>
            </a:extLst>
          </p:cNvPr>
          <p:cNvGraphicFramePr>
            <a:graphicFrameLocks noGrp="1"/>
          </p:cNvGraphicFramePr>
          <p:nvPr>
            <p:extLst>
              <p:ext uri="{D42A27DB-BD31-4B8C-83A1-F6EECF244321}">
                <p14:modId xmlns:p14="http://schemas.microsoft.com/office/powerpoint/2010/main" val="3447792733"/>
              </p:ext>
            </p:extLst>
          </p:nvPr>
        </p:nvGraphicFramePr>
        <p:xfrm>
          <a:off x="3532159" y="3280422"/>
          <a:ext cx="5163699" cy="2054201"/>
        </p:xfrm>
        <a:graphic>
          <a:graphicData uri="http://schemas.openxmlformats.org/drawingml/2006/table">
            <a:tbl>
              <a:tblPr firstRow="1" bandRow="1">
                <a:tableStyleId>{5C22544A-7EE6-4342-B048-85BDC9FD1C3A}</a:tableStyleId>
              </a:tblPr>
              <a:tblGrid>
                <a:gridCol w="2018584">
                  <a:extLst>
                    <a:ext uri="{9D8B030D-6E8A-4147-A177-3AD203B41FA5}">
                      <a16:colId xmlns:a16="http://schemas.microsoft.com/office/drawing/2014/main" val="2412927060"/>
                    </a:ext>
                  </a:extLst>
                </a:gridCol>
                <a:gridCol w="3145115">
                  <a:extLst>
                    <a:ext uri="{9D8B030D-6E8A-4147-A177-3AD203B41FA5}">
                      <a16:colId xmlns:a16="http://schemas.microsoft.com/office/drawing/2014/main" val="1669985468"/>
                    </a:ext>
                  </a:extLst>
                </a:gridCol>
              </a:tblGrid>
              <a:tr h="391276">
                <a:tc>
                  <a:txBody>
                    <a:bodyPr/>
                    <a:lstStyle/>
                    <a:p>
                      <a:pPr algn="ctr"/>
                      <a:r>
                        <a:rPr lang="es-ES" dirty="0"/>
                        <a:t>Fecha</a:t>
                      </a:r>
                      <a:endParaRPr lang="es-MX" dirty="0"/>
                    </a:p>
                  </a:txBody>
                  <a:tcPr/>
                </a:tc>
                <a:tc>
                  <a:txBody>
                    <a:bodyPr/>
                    <a:lstStyle/>
                    <a:p>
                      <a:pPr algn="ctr"/>
                      <a:r>
                        <a:rPr lang="es-ES" dirty="0"/>
                        <a:t>División a Evaluar</a:t>
                      </a:r>
                      <a:endParaRPr lang="es-MX" dirty="0"/>
                    </a:p>
                  </a:txBody>
                  <a:tcPr/>
                </a:tc>
                <a:extLst>
                  <a:ext uri="{0D108BD9-81ED-4DB2-BD59-A6C34878D82A}">
                    <a16:rowId xmlns:a16="http://schemas.microsoft.com/office/drawing/2014/main" val="1654170895"/>
                  </a:ext>
                </a:extLst>
              </a:tr>
              <a:tr h="586914">
                <a:tc>
                  <a:txBody>
                    <a:bodyPr/>
                    <a:lstStyle/>
                    <a:p>
                      <a:pPr algn="ctr"/>
                      <a:r>
                        <a:rPr lang="es-ES" sz="1600" b="1" dirty="0"/>
                        <a:t>19 Noviembre</a:t>
                      </a:r>
                    </a:p>
                  </a:txBody>
                  <a:tcPr anchor="ctr"/>
                </a:tc>
                <a:tc>
                  <a:txBody>
                    <a:bodyPr/>
                    <a:lstStyle/>
                    <a:p>
                      <a:pPr algn="ctr"/>
                      <a:r>
                        <a:rPr lang="es-ES" sz="1500" dirty="0"/>
                        <a:t>LICENCIATURA EN INNOVACIÓN DE NEGOCIOS Y MERCADOTECNIA</a:t>
                      </a:r>
                      <a:endParaRPr lang="es-MX" sz="1500" dirty="0"/>
                    </a:p>
                  </a:txBody>
                  <a:tcPr anchor="ctr"/>
                </a:tc>
                <a:extLst>
                  <a:ext uri="{0D108BD9-81ED-4DB2-BD59-A6C34878D82A}">
                    <a16:rowId xmlns:a16="http://schemas.microsoft.com/office/drawing/2014/main" val="940730147"/>
                  </a:ext>
                </a:extLst>
              </a:tr>
              <a:tr h="1076011">
                <a:tc>
                  <a:txBody>
                    <a:bodyPr/>
                    <a:lstStyle/>
                    <a:p>
                      <a:pPr algn="ctr"/>
                      <a:r>
                        <a:rPr lang="es-ES" sz="1600" b="1" dirty="0"/>
                        <a:t>20 Noviembre</a:t>
                      </a:r>
                      <a:endParaRPr lang="es-MX" sz="1600" b="1" dirty="0"/>
                    </a:p>
                  </a:txBody>
                  <a:tcPr anchor="ctr"/>
                </a:tc>
                <a:tc>
                  <a:txBody>
                    <a:bodyPr/>
                    <a:lstStyle/>
                    <a:p>
                      <a:pPr algn="ctr"/>
                      <a:r>
                        <a:rPr lang="es-ES" sz="1500" dirty="0"/>
                        <a:t>INGENIERÍA EN DESARROLLO Y GESTIÓN DE SOFTWARE</a:t>
                      </a:r>
                    </a:p>
                  </a:txBody>
                  <a:tcPr anchor="ctr"/>
                </a:tc>
                <a:extLst>
                  <a:ext uri="{0D108BD9-81ED-4DB2-BD59-A6C34878D82A}">
                    <a16:rowId xmlns:a16="http://schemas.microsoft.com/office/drawing/2014/main" val="3365731883"/>
                  </a:ext>
                </a:extLst>
              </a:tr>
            </a:tbl>
          </a:graphicData>
        </a:graphic>
      </p:graphicFrame>
    </p:spTree>
    <p:extLst>
      <p:ext uri="{BB962C8B-B14F-4D97-AF65-F5344CB8AC3E}">
        <p14:creationId xmlns:p14="http://schemas.microsoft.com/office/powerpoint/2010/main" val="60015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0A0306-1EC9-45BA-9B02-C531032636CD}"/>
              </a:ext>
            </a:extLst>
          </p:cNvPr>
          <p:cNvSpPr txBox="1"/>
          <p:nvPr/>
        </p:nvSpPr>
        <p:spPr>
          <a:xfrm>
            <a:off x="796738" y="1536612"/>
            <a:ext cx="10414058" cy="2677656"/>
          </a:xfrm>
          <a:prstGeom prst="rect">
            <a:avLst/>
          </a:prstGeom>
          <a:noFill/>
        </p:spPr>
        <p:txBody>
          <a:bodyPr wrap="square">
            <a:spAutoFit/>
          </a:bodyPr>
          <a:lstStyle/>
          <a:p>
            <a:pPr marL="457200" indent="-457200" algn="just">
              <a:lnSpc>
                <a:spcPct val="100000"/>
              </a:lnSpc>
              <a:buFont typeface="Arial" panose="020B0604020202020204" pitchFamily="34" charset="0"/>
              <a:buChar char="•"/>
            </a:pPr>
            <a:r>
              <a:rPr lang="es-ES" sz="2400" dirty="0">
                <a:latin typeface="Avenir Book" panose="02000503020000020003" pitchFamily="2" charset="0"/>
              </a:rPr>
              <a:t>Es necesario </a:t>
            </a:r>
            <a:r>
              <a:rPr lang="es-ES" sz="2400" dirty="0">
                <a:latin typeface="Avenir Black" panose="020B0803020203020204" pitchFamily="34" charset="0"/>
              </a:rPr>
              <a:t>aprobar con promedio de satisfactorio (SA) </a:t>
            </a:r>
            <a:r>
              <a:rPr lang="es-ES" sz="2400" dirty="0">
                <a:latin typeface="Avenir Book" panose="02000503020000020003" pitchFamily="2" charset="0"/>
              </a:rPr>
              <a:t>la evaluación de egreso que realizarás previo al inicio del cuatrimestre de estadía.</a:t>
            </a:r>
          </a:p>
          <a:p>
            <a:pPr marL="457200" indent="-457200" algn="just">
              <a:lnSpc>
                <a:spcPct val="100000"/>
              </a:lnSpc>
              <a:buFont typeface="Arial" panose="020B0604020202020204" pitchFamily="34" charset="0"/>
              <a:buChar char="•"/>
            </a:pPr>
            <a:endParaRPr lang="es-ES" sz="2400" dirty="0">
              <a:latin typeface="Avenir Book" panose="02000503020000020003" pitchFamily="2" charset="0"/>
            </a:endParaRPr>
          </a:p>
          <a:p>
            <a:pPr marL="457200" indent="-457200" algn="just">
              <a:lnSpc>
                <a:spcPct val="100000"/>
              </a:lnSpc>
              <a:buFont typeface="Arial" panose="020B0604020202020204" pitchFamily="34" charset="0"/>
              <a:buChar char="•"/>
            </a:pPr>
            <a:r>
              <a:rPr lang="es-ES" sz="2400" dirty="0">
                <a:latin typeface="Avenir Book" panose="02000503020000020003" pitchFamily="2" charset="0"/>
              </a:rPr>
              <a:t>Caso contrario tendrás hasta </a:t>
            </a:r>
            <a:r>
              <a:rPr lang="es-ES" sz="2400" dirty="0">
                <a:latin typeface="Avenir Black" panose="020B0803020203020204" pitchFamily="34" charset="0"/>
              </a:rPr>
              <a:t>dos oportunidades más</a:t>
            </a:r>
            <a:r>
              <a:rPr lang="es-ES" sz="2400" dirty="0">
                <a:latin typeface="Avenir Book" panose="02000503020000020003" pitchFamily="2" charset="0"/>
              </a:rPr>
              <a:t> para acreditar la evaluación de egreso.</a:t>
            </a:r>
          </a:p>
          <a:p>
            <a:pPr algn="just">
              <a:lnSpc>
                <a:spcPct val="100000"/>
              </a:lnSpc>
            </a:pPr>
            <a:endParaRPr lang="es-ES" sz="2400" dirty="0">
              <a:latin typeface="Avenir Book" panose="02000503020000020003" pitchFamily="2" charset="0"/>
            </a:endParaRPr>
          </a:p>
        </p:txBody>
      </p:sp>
      <p:sp>
        <p:nvSpPr>
          <p:cNvPr id="4" name="CuadroTexto 3">
            <a:extLst>
              <a:ext uri="{FF2B5EF4-FFF2-40B4-BE49-F238E27FC236}">
                <a16:creationId xmlns:a16="http://schemas.microsoft.com/office/drawing/2014/main" id="{B827218D-1171-4583-A3E9-145626C135F1}"/>
              </a:ext>
            </a:extLst>
          </p:cNvPr>
          <p:cNvSpPr txBox="1"/>
          <p:nvPr/>
        </p:nvSpPr>
        <p:spPr>
          <a:xfrm>
            <a:off x="796738" y="770077"/>
            <a:ext cx="6111688" cy="490904"/>
          </a:xfrm>
          <a:prstGeom prst="rect">
            <a:avLst/>
          </a:prstGeom>
          <a:noFill/>
        </p:spPr>
        <p:txBody>
          <a:bodyPr wrap="square">
            <a:spAutoFit/>
          </a:bodyPr>
          <a:lstStyle/>
          <a:p>
            <a:pPr defTabSz="914400">
              <a:lnSpc>
                <a:spcPct val="90000"/>
              </a:lnSpc>
              <a:spcBef>
                <a:spcPct val="0"/>
              </a:spcBef>
            </a:pPr>
            <a:r>
              <a:rPr lang="es-ES" sz="2800" dirty="0">
                <a:solidFill>
                  <a:srgbClr val="199C7F"/>
                </a:solidFill>
                <a:latin typeface="Avenir Black" panose="020B0803020203020204" pitchFamily="34" charset="0"/>
                <a:ea typeface="+mj-ea"/>
                <a:cs typeface="+mj-cs"/>
              </a:rPr>
              <a:t>Evaluación de egreso</a:t>
            </a:r>
            <a:endParaRPr lang="en-US" sz="2800" dirty="0">
              <a:solidFill>
                <a:srgbClr val="199C7F"/>
              </a:solidFill>
              <a:latin typeface="Avenir Black" panose="020B0803020203020204" pitchFamily="34" charset="0"/>
              <a:ea typeface="+mj-ea"/>
              <a:cs typeface="+mj-cs"/>
            </a:endParaRPr>
          </a:p>
        </p:txBody>
      </p:sp>
      <p:pic>
        <p:nvPicPr>
          <p:cNvPr id="4100" name="Picture 4" descr="diseño de icono de vector de evaluación 21233308 Vector en Vecteezy">
            <a:extLst>
              <a:ext uri="{FF2B5EF4-FFF2-40B4-BE49-F238E27FC236}">
                <a16:creationId xmlns:a16="http://schemas.microsoft.com/office/drawing/2014/main" id="{9C8F78E2-90D8-45C2-8EFB-07572620C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750" y="3706312"/>
            <a:ext cx="2730500" cy="27305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1325C55-C72C-413A-826A-7F295404C63B}"/>
              </a:ext>
            </a:extLst>
          </p:cNvPr>
          <p:cNvSpPr txBox="1"/>
          <p:nvPr/>
        </p:nvSpPr>
        <p:spPr>
          <a:xfrm>
            <a:off x="796738" y="4136420"/>
            <a:ext cx="7670857" cy="1569660"/>
          </a:xfrm>
          <a:prstGeom prst="rect">
            <a:avLst/>
          </a:prstGeom>
          <a:noFill/>
        </p:spPr>
        <p:txBody>
          <a:bodyPr wrap="square">
            <a:spAutoFit/>
          </a:bodyPr>
          <a:lstStyle/>
          <a:p>
            <a:pPr marL="457200" indent="-457200" algn="just">
              <a:lnSpc>
                <a:spcPct val="100000"/>
              </a:lnSpc>
              <a:buFont typeface="Arial" panose="020B0604020202020204" pitchFamily="34" charset="0"/>
              <a:buChar char="•"/>
            </a:pPr>
            <a:r>
              <a:rPr lang="es-ES" sz="2400" dirty="0">
                <a:latin typeface="Avenir Black" panose="020B0803020203020204" pitchFamily="34" charset="0"/>
              </a:rPr>
              <a:t>El tutor te informará las fechas y laboratorios</a:t>
            </a:r>
            <a:r>
              <a:rPr lang="es-ES" sz="2400" dirty="0">
                <a:latin typeface="Avenir Book" panose="02000503020000020003" pitchFamily="2" charset="0"/>
              </a:rPr>
              <a:t> correspondientes de las dos oportunidades más de evaluación, las fechas corresponden al periodo que comprende el cuatrimestre de estadía.</a:t>
            </a:r>
          </a:p>
        </p:txBody>
      </p:sp>
    </p:spTree>
    <p:extLst>
      <p:ext uri="{BB962C8B-B14F-4D97-AF65-F5344CB8AC3E}">
        <p14:creationId xmlns:p14="http://schemas.microsoft.com/office/powerpoint/2010/main" val="197795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A585B-BD15-4179-8AFD-E79170D1B1FE}"/>
              </a:ext>
            </a:extLst>
          </p:cNvPr>
          <p:cNvPicPr>
            <a:picLocks noChangeAspect="1"/>
          </p:cNvPicPr>
          <p:nvPr/>
        </p:nvPicPr>
        <p:blipFill rotWithShape="1">
          <a:blip r:embed="rId2"/>
          <a:srcRect r="1494"/>
          <a:stretch/>
        </p:blipFill>
        <p:spPr>
          <a:xfrm>
            <a:off x="1018790" y="1684611"/>
            <a:ext cx="9504059" cy="4790167"/>
          </a:xfrm>
          <a:prstGeom prst="rect">
            <a:avLst/>
          </a:prstGeom>
        </p:spPr>
      </p:pic>
      <p:sp>
        <p:nvSpPr>
          <p:cNvPr id="7" name="Flecha derecha 2">
            <a:extLst>
              <a:ext uri="{FF2B5EF4-FFF2-40B4-BE49-F238E27FC236}">
                <a16:creationId xmlns:a16="http://schemas.microsoft.com/office/drawing/2014/main" id="{F7A80C0C-8A3B-4569-80AE-E56010013B7D}"/>
              </a:ext>
            </a:extLst>
          </p:cNvPr>
          <p:cNvSpPr/>
          <p:nvPr/>
        </p:nvSpPr>
        <p:spPr>
          <a:xfrm rot="10800000">
            <a:off x="9876444" y="4917667"/>
            <a:ext cx="1367280" cy="2635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8" name="Marcador de texto 1">
            <a:extLst>
              <a:ext uri="{FF2B5EF4-FFF2-40B4-BE49-F238E27FC236}">
                <a16:creationId xmlns:a16="http://schemas.microsoft.com/office/drawing/2014/main" id="{478F7E84-2E9A-41A4-8C9A-EA6AF3BFF0AD}"/>
              </a:ext>
            </a:extLst>
          </p:cNvPr>
          <p:cNvSpPr txBox="1">
            <a:spLocks/>
          </p:cNvSpPr>
          <p:nvPr/>
        </p:nvSpPr>
        <p:spPr>
          <a:xfrm>
            <a:off x="539827" y="1015308"/>
            <a:ext cx="11193137" cy="365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Avenir Black" panose="020B0803020203020204" pitchFamily="34" charset="0"/>
              </a:rPr>
              <a:t>Ruta en la página web </a:t>
            </a:r>
            <a:r>
              <a:rPr lang="es-ES" u="sng" dirty="0">
                <a:solidFill>
                  <a:srgbClr val="0070C0"/>
                </a:solidFill>
                <a:latin typeface="Avenir Black" panose="020B0803020203020204" pitchFamily="34" charset="0"/>
                <a:hlinkClick r:id="rId3">
                  <a:extLst>
                    <a:ext uri="{A12FA001-AC4F-418D-AE19-62706E023703}">
                      <ahyp:hlinkClr xmlns:ahyp="http://schemas.microsoft.com/office/drawing/2018/hyperlinkcolor" val="tx"/>
                    </a:ext>
                  </a:extLst>
                </a:hlinkClick>
              </a:rPr>
              <a:t>www.utsjr.edu.mx</a:t>
            </a:r>
            <a:r>
              <a:rPr lang="es-ES" dirty="0">
                <a:solidFill>
                  <a:srgbClr val="0070C0"/>
                </a:solidFill>
                <a:latin typeface="Avenir Black" panose="020B0803020203020204" pitchFamily="34" charset="0"/>
              </a:rPr>
              <a:t>  </a:t>
            </a:r>
            <a:r>
              <a:rPr lang="es-ES" dirty="0">
                <a:latin typeface="Avenir Black" panose="020B0803020203020204" pitchFamily="34" charset="0"/>
              </a:rPr>
              <a:t>para descargar tu guía.</a:t>
            </a:r>
            <a:endParaRPr lang="es-MX" dirty="0">
              <a:latin typeface="Avenir Black" panose="020B0803020203020204" pitchFamily="34" charset="0"/>
            </a:endParaRPr>
          </a:p>
        </p:txBody>
      </p:sp>
    </p:spTree>
    <p:extLst>
      <p:ext uri="{BB962C8B-B14F-4D97-AF65-F5344CB8AC3E}">
        <p14:creationId xmlns:p14="http://schemas.microsoft.com/office/powerpoint/2010/main" val="36248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1113236" y="3392714"/>
            <a:ext cx="4244349" cy="1267994"/>
          </a:xfrm>
          <a:prstGeom prst="rect">
            <a:avLst/>
          </a:prstGeom>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sz="8000" dirty="0">
                <a:solidFill>
                  <a:srgbClr val="199C7F"/>
                </a:solidFill>
                <a:latin typeface="Avenir Black" panose="020B0803020203020204" pitchFamily="34" charset="0"/>
              </a:rPr>
              <a:t>Gracias!</a:t>
            </a:r>
            <a:endParaRPr lang="es-419" sz="8000" dirty="0">
              <a:solidFill>
                <a:schemeClr val="tx1"/>
              </a:solidFill>
              <a:latin typeface="Avenir Black" panose="020B0803020203020204" pitchFamily="34" charset="0"/>
            </a:endParaRPr>
          </a:p>
        </p:txBody>
      </p:sp>
      <p:sp>
        <p:nvSpPr>
          <p:cNvPr id="4" name="Google Shape;15;p1"/>
          <p:cNvSpPr txBox="1">
            <a:spLocks/>
          </p:cNvSpPr>
          <p:nvPr/>
        </p:nvSpPr>
        <p:spPr>
          <a:xfrm>
            <a:off x="1113236" y="4950596"/>
            <a:ext cx="5489743" cy="552592"/>
          </a:xfrm>
          <a:prstGeom prst="rect">
            <a:avLst/>
          </a:prstGeom>
          <a:noFill/>
          <a:ln>
            <a:noFill/>
          </a:ln>
        </p:spPr>
        <p:txBody>
          <a:bodyPr spcFirstLastPara="1" vert="horz" wrap="square" lIns="91223" tIns="45599" rIns="91223" bIns="45599"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199C7F"/>
              </a:buClr>
              <a:buSzPts val="3600"/>
            </a:pPr>
            <a:r>
              <a:rPr lang="es-419" sz="4000" dirty="0">
                <a:latin typeface="Avenir Black" panose="020B0803020203020204" pitchFamily="34" charset="0"/>
              </a:rPr>
              <a:t>Departamento de Servicios Escolares.</a:t>
            </a:r>
          </a:p>
        </p:txBody>
      </p:sp>
      <p:pic>
        <p:nvPicPr>
          <p:cNvPr id="7" name="Imagen 6">
            <a:extLst>
              <a:ext uri="{FF2B5EF4-FFF2-40B4-BE49-F238E27FC236}">
                <a16:creationId xmlns:a16="http://schemas.microsoft.com/office/drawing/2014/main" id="{927F1FEE-2925-46B7-B7CC-71E0A27B92D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5000" b="99375" l="4689" r="44666">
                        <a14:foregroundMark x1="33060" y1="69922" x2="33060" y2="69922"/>
                        <a14:foregroundMark x1="33060" y1="69922" x2="32474" y2="68672"/>
                        <a14:foregroundMark x1="26260" y1="85469" x2="33060" y2="83984"/>
                        <a14:foregroundMark x1="23798" y1="85313" x2="28370" y2="83594"/>
                        <a14:foregroundMark x1="28722" y1="87266" x2="29777" y2="82500"/>
                        <a14:foregroundMark x1="25440" y1="96797" x2="27902" y2="94922"/>
                        <a14:foregroundMark x1="18875" y1="97344" x2="29777" y2="99375"/>
                        <a14:foregroundMark x1="29777" y1="99375" x2="32474" y2="94219"/>
                        <a14:foregroundMark x1="4924" y1="94453" x2="4689" y2="93984"/>
                      </a14:backgroundRemoval>
                    </a14:imgEffect>
                    <a14:imgEffect>
                      <a14:saturation sat="33000"/>
                    </a14:imgEffect>
                  </a14:imgLayer>
                </a14:imgProps>
              </a:ext>
            </a:extLst>
          </a:blip>
          <a:srcRect t="59825" r="50000"/>
          <a:stretch/>
        </p:blipFill>
        <p:spPr>
          <a:xfrm>
            <a:off x="6718277" y="1219200"/>
            <a:ext cx="4676652" cy="5638800"/>
          </a:xfrm>
          <a:prstGeom prst="rect">
            <a:avLst/>
          </a:prstGeom>
        </p:spPr>
      </p:pic>
    </p:spTree>
    <p:extLst>
      <p:ext uri="{BB962C8B-B14F-4D97-AF65-F5344CB8AC3E}">
        <p14:creationId xmlns:p14="http://schemas.microsoft.com/office/powerpoint/2010/main" val="67922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2B5FF2-E86C-4667-85F6-FF3AB0A9DAF3}"/>
              </a:ext>
            </a:extLst>
          </p:cNvPr>
          <p:cNvPicPr>
            <a:picLocks noChangeAspect="1"/>
          </p:cNvPicPr>
          <p:nvPr/>
        </p:nvPicPr>
        <p:blipFill>
          <a:blip r:embed="rId2"/>
          <a:stretch>
            <a:fillRect/>
          </a:stretch>
        </p:blipFill>
        <p:spPr>
          <a:xfrm>
            <a:off x="1085252" y="964251"/>
            <a:ext cx="10396714" cy="5186028"/>
          </a:xfrm>
          <a:prstGeom prst="rect">
            <a:avLst/>
          </a:prstGeom>
        </p:spPr>
      </p:pic>
      <p:sp>
        <p:nvSpPr>
          <p:cNvPr id="9" name="Flecha abajo 3">
            <a:extLst>
              <a:ext uri="{FF2B5EF4-FFF2-40B4-BE49-F238E27FC236}">
                <a16:creationId xmlns:a16="http://schemas.microsoft.com/office/drawing/2014/main" id="{4E196EB1-EF7A-4926-A8BC-E86182F30A0D}"/>
              </a:ext>
            </a:extLst>
          </p:cNvPr>
          <p:cNvSpPr/>
          <p:nvPr/>
        </p:nvSpPr>
        <p:spPr>
          <a:xfrm rot="5400000">
            <a:off x="9356570" y="5052729"/>
            <a:ext cx="612283" cy="7323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5003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8C0E783-1215-462C-BFC7-25D9CC4F8D3F}"/>
              </a:ext>
            </a:extLst>
          </p:cNvPr>
          <p:cNvSpPr>
            <a:spLocks noChangeArrowheads="1"/>
          </p:cNvSpPr>
          <p:nvPr/>
        </p:nvSpPr>
        <p:spPr bwMode="auto">
          <a:xfrm>
            <a:off x="524435" y="1607918"/>
            <a:ext cx="11130965" cy="4195159"/>
          </a:xfrm>
          <a:prstGeom prst="rect">
            <a:avLst/>
          </a:prstGeom>
          <a:noFill/>
          <a:ln w="57150" cmpd="thickThin">
            <a:noFill/>
            <a:miter lim="800000"/>
            <a:headEnd/>
            <a:tailEnd/>
          </a:ln>
        </p:spPr>
        <p:txBody>
          <a:bodyPr lIns="144000" rIns="144000"/>
          <a:lstStyle/>
          <a:p>
            <a:pPr algn="just">
              <a:spcBef>
                <a:spcPct val="20000"/>
              </a:spcBef>
              <a:defRPr/>
            </a:pPr>
            <a:r>
              <a:rPr lang="es-ES_tradnl" sz="1900" dirty="0">
                <a:latin typeface="Avenir Book" panose="02000503020000020003" pitchFamily="2" charset="0"/>
              </a:rPr>
              <a:t>Los documentos que se requieren para tu trámite de emisión de título y cédula profesional electrónica, son los siguientes: </a:t>
            </a:r>
          </a:p>
          <a:p>
            <a:pPr algn="just">
              <a:spcBef>
                <a:spcPct val="20000"/>
              </a:spcBef>
              <a:defRPr/>
            </a:pPr>
            <a:endParaRPr lang="es-ES_tradnl" sz="16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marL="914400" lvl="1" indent="-457200" algn="just">
              <a:spcBef>
                <a:spcPct val="20000"/>
              </a:spcBef>
              <a:buFont typeface="+mj-lt"/>
              <a:buAutoNum type="arabicParenR"/>
              <a:defRPr/>
            </a:pPr>
            <a:endParaRPr lang="es-ES_tradnl" sz="1900" dirty="0">
              <a:latin typeface="Avenir Book" panose="02000503020000020003" pitchFamily="2" charset="0"/>
            </a:endParaRPr>
          </a:p>
          <a:p>
            <a:pPr marL="914400" lvl="1" indent="-457200" algn="just">
              <a:spcBef>
                <a:spcPct val="20000"/>
              </a:spcBef>
              <a:buFont typeface="+mj-lt"/>
              <a:buAutoNum type="arabicParenR"/>
              <a:defRPr/>
            </a:pPr>
            <a:endParaRPr lang="es-ES_tradnl" sz="1900" dirty="0">
              <a:latin typeface="Avenir Book" panose="02000503020000020003" pitchFamily="2" charset="0"/>
            </a:endParaRPr>
          </a:p>
          <a:p>
            <a:pPr marL="914400" lvl="1" indent="-457200" algn="just">
              <a:spcBef>
                <a:spcPct val="20000"/>
              </a:spcBef>
              <a:buFont typeface="+mj-lt"/>
              <a:buAutoNum type="arabicParenR"/>
              <a:defRPr/>
            </a:pPr>
            <a:endParaRPr lang="es-ES_tradnl" sz="1900" dirty="0">
              <a:latin typeface="Avenir Book" panose="02000503020000020003" pitchFamily="2" charset="0"/>
            </a:endParaRPr>
          </a:p>
          <a:p>
            <a:pPr algn="just">
              <a:spcBef>
                <a:spcPct val="20000"/>
              </a:spcBef>
              <a:defRPr/>
            </a:pPr>
            <a:r>
              <a:rPr lang="es-ES_tradnl" sz="2000" dirty="0">
                <a:latin typeface="Avenir Black" panose="020B0803020203020204" pitchFamily="34" charset="0"/>
              </a:rPr>
              <a:t>Nota:</a:t>
            </a:r>
            <a:r>
              <a:rPr lang="es-ES_tradnl" sz="2000" dirty="0">
                <a:latin typeface="Avenir Book" panose="02000503020000020003" pitchFamily="2" charset="0"/>
              </a:rPr>
              <a:t> </a:t>
            </a:r>
            <a:r>
              <a:rPr lang="es-ES_tradnl" b="1" dirty="0">
                <a:solidFill>
                  <a:srgbClr val="FF0000"/>
                </a:solidFill>
                <a:latin typeface="Avenir Book" panose="02000503020000020003" pitchFamily="2" charset="0"/>
              </a:rPr>
              <a:t>Revisar que los documentos se encuentren en tu portal de estudiante de forma digital, legible y completa</a:t>
            </a:r>
            <a:r>
              <a:rPr lang="es-ES_tradnl" b="1" dirty="0">
                <a:latin typeface="Avenir Book" panose="02000503020000020003" pitchFamily="2" charset="0"/>
              </a:rPr>
              <a:t>.</a:t>
            </a:r>
            <a:endParaRPr lang="es-ES_tradnl" sz="1900" b="1" dirty="0">
              <a:latin typeface="Avenir Book" panose="02000503020000020003" pitchFamily="2" charset="0"/>
            </a:endParaRPr>
          </a:p>
        </p:txBody>
      </p:sp>
      <p:sp>
        <p:nvSpPr>
          <p:cNvPr id="6"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094401"/>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
        <p:nvSpPr>
          <p:cNvPr id="7"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b="0" dirty="0">
                <a:solidFill>
                  <a:srgbClr val="199C7F"/>
                </a:solidFill>
                <a:latin typeface="Avenir Black" panose="020B0803020203020204" pitchFamily="34" charset="0"/>
                <a:ea typeface="+mn-ea"/>
                <a:cs typeface="+mn-cs"/>
              </a:rPr>
              <a:t>Requerimientos de documentación</a:t>
            </a:r>
            <a:endParaRPr lang="es-MX" sz="2800" b="0" dirty="0">
              <a:solidFill>
                <a:srgbClr val="199C7F"/>
              </a:solidFill>
              <a:latin typeface="Avenir Black" panose="020B0803020203020204" pitchFamily="34" charset="0"/>
              <a:ea typeface="+mn-ea"/>
              <a:cs typeface="+mn-cs"/>
            </a:endParaRPr>
          </a:p>
        </p:txBody>
      </p:sp>
      <p:sp>
        <p:nvSpPr>
          <p:cNvPr id="3" name="CuadroTexto 2">
            <a:extLst>
              <a:ext uri="{FF2B5EF4-FFF2-40B4-BE49-F238E27FC236}">
                <a16:creationId xmlns:a16="http://schemas.microsoft.com/office/drawing/2014/main" id="{D7A93FEC-947F-48DF-AD26-B1437F41F42E}"/>
              </a:ext>
            </a:extLst>
          </p:cNvPr>
          <p:cNvSpPr txBox="1"/>
          <p:nvPr/>
        </p:nvSpPr>
        <p:spPr>
          <a:xfrm>
            <a:off x="2217106" y="2548327"/>
            <a:ext cx="9338085" cy="2139047"/>
          </a:xfrm>
          <a:prstGeom prst="rect">
            <a:avLst/>
          </a:prstGeom>
          <a:noFill/>
        </p:spPr>
        <p:txBody>
          <a:bodyPr wrap="square" rtlCol="0">
            <a:spAutoFit/>
          </a:bodyPr>
          <a:lstStyle/>
          <a:p>
            <a:pPr lvl="1">
              <a:spcBef>
                <a:spcPct val="20000"/>
              </a:spcBef>
              <a:defRPr/>
            </a:pPr>
            <a:r>
              <a:rPr lang="es-ES_tradnl" sz="1900" dirty="0">
                <a:latin typeface="Avenir Black" panose="020B0803020203020204" pitchFamily="34" charset="0"/>
              </a:rPr>
              <a:t>Acta de Nacimiento.</a:t>
            </a:r>
          </a:p>
          <a:p>
            <a:pPr lvl="1">
              <a:spcBef>
                <a:spcPct val="20000"/>
              </a:spcBef>
              <a:defRPr/>
            </a:pPr>
            <a:r>
              <a:rPr lang="es-ES_tradnl" sz="1900" dirty="0">
                <a:solidFill>
                  <a:srgbClr val="199C7F"/>
                </a:solidFill>
                <a:latin typeface="Avenir Black" panose="020B0803020203020204" pitchFamily="34" charset="0"/>
              </a:rPr>
              <a:t>Certificado de Bachillerato o Preparatoria (legalizado).</a:t>
            </a:r>
          </a:p>
          <a:p>
            <a:pPr lvl="1">
              <a:spcBef>
                <a:spcPct val="20000"/>
              </a:spcBef>
              <a:defRPr/>
            </a:pPr>
            <a:r>
              <a:rPr lang="es-ES_tradnl" sz="1900" dirty="0">
                <a:latin typeface="Avenir Black" panose="020B0803020203020204" pitchFamily="34" charset="0"/>
              </a:rPr>
              <a:t>CURP (Verificar en la página web de la RENAPO que tu CURP este correcta) </a:t>
            </a:r>
          </a:p>
          <a:p>
            <a:pPr lvl="1">
              <a:spcBef>
                <a:spcPct val="20000"/>
              </a:spcBef>
              <a:defRPr/>
            </a:pPr>
            <a:r>
              <a:rPr lang="es-ES" sz="1900" dirty="0">
                <a:solidFill>
                  <a:srgbClr val="199C7F"/>
                </a:solidFill>
                <a:latin typeface="Avenir Black" panose="020B0803020203020204" pitchFamily="34" charset="0"/>
              </a:rPr>
              <a:t>Certificado total de estudios del nivel T.S.U.</a:t>
            </a:r>
          </a:p>
          <a:p>
            <a:pPr lvl="1">
              <a:spcBef>
                <a:spcPct val="20000"/>
              </a:spcBef>
              <a:defRPr/>
            </a:pPr>
            <a:r>
              <a:rPr lang="es-ES" sz="1900" dirty="0">
                <a:latin typeface="Avenir Black" panose="020B0803020203020204" pitchFamily="34" charset="0"/>
              </a:rPr>
              <a:t>Título Profesional del nivel T.S.U.</a:t>
            </a:r>
          </a:p>
          <a:p>
            <a:pPr lvl="1">
              <a:spcBef>
                <a:spcPct val="20000"/>
              </a:spcBef>
              <a:defRPr/>
            </a:pPr>
            <a:r>
              <a:rPr lang="es-ES" sz="1900" dirty="0">
                <a:solidFill>
                  <a:srgbClr val="199C7F"/>
                </a:solidFill>
                <a:latin typeface="Avenir Black" panose="020B0803020203020204" pitchFamily="34" charset="0"/>
              </a:rPr>
              <a:t>Cédula Profesional del nivel T.S.U. </a:t>
            </a:r>
            <a:endParaRPr lang="es-ES_tradnl" sz="1900" dirty="0">
              <a:solidFill>
                <a:srgbClr val="199C7F"/>
              </a:solidFill>
              <a:latin typeface="Avenir Black" panose="020B0803020203020204" pitchFamily="34" charset="0"/>
            </a:endParaRPr>
          </a:p>
        </p:txBody>
      </p:sp>
      <p:pic>
        <p:nvPicPr>
          <p:cNvPr id="1026" name="Picture 2" descr="Requerimiento - Iconos gratis de archivos y carpetas">
            <a:extLst>
              <a:ext uri="{FF2B5EF4-FFF2-40B4-BE49-F238E27FC236}">
                <a16:creationId xmlns:a16="http://schemas.microsoft.com/office/drawing/2014/main" id="{D23035A2-92AE-435C-B4E1-52E7C8FE9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18" y="2470873"/>
            <a:ext cx="2139047" cy="213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6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06EAA54-1197-459A-84C6-A002823D7BCA}"/>
              </a:ext>
            </a:extLst>
          </p:cNvPr>
          <p:cNvSpPr>
            <a:spLocks noChangeArrowheads="1"/>
          </p:cNvSpPr>
          <p:nvPr/>
        </p:nvSpPr>
        <p:spPr bwMode="auto">
          <a:xfrm>
            <a:off x="362859" y="1575231"/>
            <a:ext cx="11480800" cy="4875079"/>
          </a:xfrm>
          <a:prstGeom prst="rect">
            <a:avLst/>
          </a:prstGeom>
          <a:noFill/>
          <a:ln w="57150" cmpd="thickThin">
            <a:noFill/>
            <a:miter lim="800000"/>
            <a:headEnd/>
            <a:tailEnd/>
          </a:ln>
        </p:spPr>
        <p:txBody>
          <a:bodyPr lIns="144000" rIns="144000"/>
          <a:lstStyle/>
          <a:p>
            <a:pPr marL="457200" indent="-457200" algn="just">
              <a:spcBef>
                <a:spcPct val="20000"/>
              </a:spcBef>
              <a:buFont typeface="Wingdings" panose="05000000000000000000" pitchFamily="2" charset="2"/>
              <a:buChar char="ü"/>
              <a:defRPr/>
            </a:pPr>
            <a:r>
              <a:rPr lang="es-ES_tradnl" sz="1600" dirty="0">
                <a:latin typeface="Avenir Black" panose="020B0803020203020204" pitchFamily="34" charset="0"/>
              </a:rPr>
              <a:t>5 fotografías tamaño Infantil, </a:t>
            </a:r>
            <a:r>
              <a:rPr lang="es-ES_tradnl" sz="1600" dirty="0">
                <a:latin typeface="Avenir Book" panose="02000503020000020003" pitchFamily="2" charset="0"/>
              </a:rPr>
              <a:t>de frente, blanco y negro, con fondo blanco, con retoque, en papel mate, con adherible, </a:t>
            </a:r>
            <a:r>
              <a:rPr lang="es-ES_tradnl" sz="1600" dirty="0">
                <a:latin typeface="Avenir Black" panose="020B0803020203020204" pitchFamily="34" charset="0"/>
              </a:rPr>
              <a:t>NO INSTANTÁNEAS</a:t>
            </a:r>
            <a:r>
              <a:rPr lang="es-ES_tradnl" sz="1600" dirty="0">
                <a:latin typeface="Avenir Book" panose="02000503020000020003" pitchFamily="2" charset="0"/>
              </a:rPr>
              <a:t>, con vestimenta formal y recientes, las cuales se utilizarán para los documentos oficiales que emite la UT San Juan.</a:t>
            </a:r>
          </a:p>
          <a:p>
            <a:pPr algn="just">
              <a:spcBef>
                <a:spcPct val="20000"/>
              </a:spcBef>
              <a:defRPr/>
            </a:pPr>
            <a:endParaRPr lang="es-ES_tradnl" sz="6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2 fotografías tamaño Título </a:t>
            </a:r>
            <a:r>
              <a:rPr lang="es-ES_tradnl" sz="1600" dirty="0">
                <a:latin typeface="Avenir Book" panose="02000503020000020003" pitchFamily="2" charset="0"/>
              </a:rPr>
              <a:t>con las mismas características de las tamaño infantil, las cuales se utilizarán para tu título profesional.</a:t>
            </a:r>
          </a:p>
          <a:p>
            <a:pPr algn="just" eaLnBrk="0" hangingPunct="0">
              <a:spcBef>
                <a:spcPct val="20000"/>
              </a:spcBef>
              <a:defRPr/>
            </a:pPr>
            <a:endParaRPr lang="es-ES_tradnl" sz="6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1 Folder tamaño carta color azul cielo, </a:t>
            </a:r>
            <a:r>
              <a:rPr lang="es-ES_tradnl" sz="1600" dirty="0">
                <a:latin typeface="Avenir Book" panose="02000503020000020003" pitchFamily="2" charset="0"/>
              </a:rPr>
              <a:t>sin nombre ni etiquetas.</a:t>
            </a:r>
          </a:p>
          <a:p>
            <a:pPr algn="just" eaLnBrk="0" hangingPunct="0">
              <a:spcBef>
                <a:spcPct val="20000"/>
              </a:spcBef>
              <a:defRPr/>
            </a:pPr>
            <a:endParaRPr lang="es-ES_tradnl" sz="1400" dirty="0">
              <a:latin typeface="Avenir Book" panose="02000503020000020003" pitchFamily="2" charset="0"/>
            </a:endParaRPr>
          </a:p>
          <a:p>
            <a:pPr algn="ctr"/>
            <a:endParaRPr lang="es-ES_tradnl" altLang="es-ES" sz="1600" dirty="0">
              <a:latin typeface="Avenir Black" panose="020B0803020203020204" pitchFamily="34" charset="0"/>
            </a:endParaRPr>
          </a:p>
          <a:p>
            <a:pPr algn="ctr"/>
            <a:endParaRPr lang="es-ES_tradnl" sz="1400" b="1" dirty="0">
              <a:latin typeface="Avenir Book" panose="02000503020000020003" pitchFamily="2" charset="0"/>
            </a:endParaRPr>
          </a:p>
          <a:p>
            <a:pPr algn="ctr"/>
            <a:endParaRPr lang="es-ES_tradnl" sz="1600" dirty="0">
              <a:latin typeface="Avenir Book" panose="02000503020000020003" pitchFamily="2" charset="0"/>
            </a:endParaRPr>
          </a:p>
        </p:txBody>
      </p:sp>
      <p:sp>
        <p:nvSpPr>
          <p:cNvPr id="8"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199C7F"/>
                </a:solidFill>
                <a:latin typeface="Avenir Black" panose="020B0803020203020204" pitchFamily="34" charset="0"/>
                <a:ea typeface="+mn-ea"/>
                <a:cs typeface="+mn-cs"/>
              </a:rPr>
              <a:t>Requerimientos de fotografías y folder</a:t>
            </a:r>
            <a:endParaRPr lang="es-MX" sz="2800" dirty="0">
              <a:solidFill>
                <a:srgbClr val="199C7F"/>
              </a:solidFill>
              <a:latin typeface="Avenir Black" panose="020B0803020203020204" pitchFamily="34" charset="0"/>
              <a:ea typeface="+mn-ea"/>
              <a:cs typeface="+mn-cs"/>
            </a:endParaRPr>
          </a:p>
        </p:txBody>
      </p:sp>
      <p:sp>
        <p:nvSpPr>
          <p:cNvPr id="9"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52742" y="6288727"/>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
        <p:nvSpPr>
          <p:cNvPr id="3" name="Rectángulo 2">
            <a:extLst>
              <a:ext uri="{FF2B5EF4-FFF2-40B4-BE49-F238E27FC236}">
                <a16:creationId xmlns:a16="http://schemas.microsoft.com/office/drawing/2014/main" id="{8306C450-B65D-496B-93C4-B9D282AC89B8}"/>
              </a:ext>
            </a:extLst>
          </p:cNvPr>
          <p:cNvSpPr/>
          <p:nvPr/>
        </p:nvSpPr>
        <p:spPr>
          <a:xfrm>
            <a:off x="2686844" y="3756102"/>
            <a:ext cx="6108700" cy="1785104"/>
          </a:xfrm>
          <a:prstGeom prst="rect">
            <a:avLst/>
          </a:prstGeom>
        </p:spPr>
        <p:txBody>
          <a:bodyPr>
            <a:spAutoFit/>
          </a:bodyPr>
          <a:lstStyle/>
          <a:p>
            <a:pPr algn="ctr"/>
            <a:r>
              <a:rPr lang="es-ES_tradnl" altLang="es-ES" dirty="0">
                <a:latin typeface="Avenir Black" panose="020B0803020203020204" pitchFamily="34" charset="0"/>
              </a:rPr>
              <a:t>Toma de fotografías</a:t>
            </a:r>
          </a:p>
          <a:p>
            <a:pPr algn="ctr"/>
            <a:endParaRPr lang="es-ES_tradnl" sz="1000" dirty="0">
              <a:latin typeface="Avenir Book" panose="02000503020000020003" pitchFamily="2" charset="0"/>
            </a:endParaRPr>
          </a:p>
          <a:p>
            <a:pPr algn="ctr"/>
            <a:r>
              <a:rPr lang="es-ES_tradnl" dirty="0">
                <a:latin typeface="Avenir Book" panose="02000503020000020003" pitchFamily="2" charset="0"/>
              </a:rPr>
              <a:t>14 de noviembre de 2025. 14:00 horas</a:t>
            </a:r>
          </a:p>
          <a:p>
            <a:pPr algn="ctr"/>
            <a:endParaRPr lang="es-ES_tradnl" dirty="0">
              <a:latin typeface="Avenir Book" panose="02000503020000020003" pitchFamily="2" charset="0"/>
            </a:endParaRPr>
          </a:p>
          <a:p>
            <a:pPr algn="ctr"/>
            <a:r>
              <a:rPr lang="es-ES_tradnl" dirty="0">
                <a:latin typeface="Avenir Black" panose="020B0803020203020204" pitchFamily="34" charset="0"/>
              </a:rPr>
              <a:t>Entrega</a:t>
            </a:r>
          </a:p>
          <a:p>
            <a:pPr algn="ctr"/>
            <a:endParaRPr lang="es-ES_tradnl" sz="1000" dirty="0">
              <a:latin typeface="Avenir Book" panose="02000503020000020003" pitchFamily="2" charset="0"/>
            </a:endParaRPr>
          </a:p>
          <a:p>
            <a:pPr algn="ctr"/>
            <a:r>
              <a:rPr lang="es-ES_tradnl" dirty="0">
                <a:latin typeface="Avenir Book" panose="02000503020000020003" pitchFamily="2" charset="0"/>
              </a:rPr>
              <a:t>Finales del mes de noviembre de 2025.</a:t>
            </a:r>
          </a:p>
        </p:txBody>
      </p:sp>
    </p:spTree>
    <p:extLst>
      <p:ext uri="{BB962C8B-B14F-4D97-AF65-F5344CB8AC3E}">
        <p14:creationId xmlns:p14="http://schemas.microsoft.com/office/powerpoint/2010/main" val="337982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148FC02-46AF-49B7-BDDF-A6FE2270887D}"/>
              </a:ext>
            </a:extLst>
          </p:cNvPr>
          <p:cNvSpPr>
            <a:spLocks noChangeArrowheads="1"/>
          </p:cNvSpPr>
          <p:nvPr/>
        </p:nvSpPr>
        <p:spPr bwMode="auto">
          <a:xfrm>
            <a:off x="524437" y="1510201"/>
            <a:ext cx="8882610" cy="2807918"/>
          </a:xfrm>
          <a:prstGeom prst="rect">
            <a:avLst/>
          </a:prstGeom>
          <a:noFill/>
          <a:ln w="57150" cmpd="thickThin">
            <a:noFill/>
            <a:miter lim="800000"/>
            <a:headEnd/>
            <a:tailEnd/>
          </a:ln>
        </p:spPr>
        <p:txBody>
          <a:bodyPr lIns="144000" rIns="144000"/>
          <a:lstStyle/>
          <a:p>
            <a:pPr indent="-457200" algn="just" eaLnBrk="0" hangingPunct="0">
              <a:spcBef>
                <a:spcPct val="20000"/>
              </a:spcBef>
              <a:defRPr/>
            </a:pPr>
            <a:r>
              <a:rPr lang="es-ES_tradnl" sz="1750" dirty="0">
                <a:latin typeface="Avenir Black" panose="020B0803020203020204" pitchFamily="34" charset="0"/>
              </a:rPr>
              <a:t>Nota 1: </a:t>
            </a:r>
            <a:r>
              <a:rPr lang="es-ES" sz="1750" dirty="0">
                <a:latin typeface="Avenir Black" panose="020B0803020203020204" pitchFamily="34" charset="0"/>
              </a:rPr>
              <a:t>La Foto Estudio </a:t>
            </a:r>
            <a:r>
              <a:rPr lang="es-ES" sz="1750" dirty="0" err="1">
                <a:latin typeface="Avenir Black" panose="020B0803020203020204" pitchFamily="34" charset="0"/>
              </a:rPr>
              <a:t>Creatifoto</a:t>
            </a:r>
            <a:r>
              <a:rPr lang="es-ES" sz="1750" dirty="0">
                <a:latin typeface="Avenir Black" panose="020B0803020203020204" pitchFamily="34" charset="0"/>
              </a:rPr>
              <a:t> de la Ciudad de Querétaro, </a:t>
            </a:r>
            <a:r>
              <a:rPr lang="es-ES" sz="1750" dirty="0">
                <a:latin typeface="Avenir Book" panose="02000503020000020003" pitchFamily="2" charset="0"/>
              </a:rPr>
              <a:t>ofrecerá a todos los estudiantes de la Unidad Académica un paquete que incluye </a:t>
            </a:r>
            <a:r>
              <a:rPr lang="es-ES" sz="1750" b="1" dirty="0">
                <a:latin typeface="Avenir Book" panose="02000503020000020003" pitchFamily="2" charset="0"/>
              </a:rPr>
              <a:t>3 fotografías tamaño título y 9 tamaño infantil, por un precio de $ 450,00 (si son los dos grupos).</a:t>
            </a:r>
            <a:r>
              <a:rPr lang="es-ES" sz="1750" dirty="0">
                <a:latin typeface="Avenir Book" panose="02000503020000020003" pitchFamily="2" charset="0"/>
              </a:rPr>
              <a:t> Para cualquier aclaración comunicarse con los representantes de la Foto Estudio a los teléfonos 442 216 06 23 / 442 215 47 54, con el apoyo de sus Profesores Tutores.</a:t>
            </a:r>
          </a:p>
          <a:p>
            <a:pPr indent="-457200" algn="just" eaLnBrk="0" hangingPunct="0">
              <a:spcBef>
                <a:spcPct val="20000"/>
              </a:spcBef>
              <a:defRPr/>
            </a:pPr>
            <a:endParaRPr lang="es-ES_tradnl" sz="1200" dirty="0">
              <a:latin typeface="Avenir Book" panose="02000503020000020003" pitchFamily="2" charset="0"/>
            </a:endParaRPr>
          </a:p>
          <a:p>
            <a:pPr indent="-457200" algn="just" eaLnBrk="0" hangingPunct="0">
              <a:spcBef>
                <a:spcPct val="20000"/>
              </a:spcBef>
              <a:defRPr/>
            </a:pPr>
            <a:r>
              <a:rPr lang="es-ES_tradnl" sz="1750" dirty="0">
                <a:latin typeface="Avenir Black" panose="020B0803020203020204" pitchFamily="34" charset="0"/>
              </a:rPr>
              <a:t>Nota 2: </a:t>
            </a:r>
            <a:r>
              <a:rPr lang="es-ES_tradnl" sz="1750" dirty="0">
                <a:latin typeface="Avenir Book" panose="02000503020000020003" pitchFamily="2" charset="0"/>
              </a:rPr>
              <a:t>Cada estudiante deberá revisar y separar sus fotografías, </a:t>
            </a:r>
            <a:r>
              <a:rPr lang="es-ES_tradnl" sz="1750" b="1" dirty="0">
                <a:latin typeface="Avenir Black" panose="020B0803020203020204" pitchFamily="34" charset="0"/>
              </a:rPr>
              <a:t>escribir su nombre completo por la parte de atrás</a:t>
            </a:r>
            <a:r>
              <a:rPr lang="es-ES_tradnl" sz="1750" dirty="0">
                <a:latin typeface="Avenir Book" panose="02000503020000020003" pitchFamily="2" charset="0"/>
              </a:rPr>
              <a:t>, sin maltratarlas ni mancharlas y colocarlas en su respectivos sobres, </a:t>
            </a:r>
            <a:r>
              <a:rPr lang="es-ES_tradnl" sz="1750" b="1" dirty="0">
                <a:latin typeface="Avenir Book" panose="02000503020000020003" pitchFamily="2" charset="0"/>
              </a:rPr>
              <a:t>acudir personalmente a la oficina del plantel o a través de sus profesores tutores para realizar la entrega</a:t>
            </a:r>
            <a:r>
              <a:rPr lang="es-ES_tradnl" sz="1750" dirty="0">
                <a:latin typeface="Avenir Book" panose="02000503020000020003" pitchFamily="2" charset="0"/>
              </a:rPr>
              <a:t>, en la fecha establecida. </a:t>
            </a: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734598"/>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199C7F"/>
                </a:solidFill>
                <a:latin typeface="Avenir Black" panose="020B0803020203020204" pitchFamily="34" charset="0"/>
                <a:ea typeface="+mn-ea"/>
                <a:cs typeface="+mn-cs"/>
              </a:rPr>
              <a:t>Requerimientos de fotografías</a:t>
            </a:r>
            <a:endParaRPr lang="es-MX" sz="2800" dirty="0">
              <a:solidFill>
                <a:srgbClr val="199C7F"/>
              </a:solidFill>
              <a:latin typeface="Avenir Black" panose="020B0803020203020204" pitchFamily="34" charset="0"/>
              <a:ea typeface="+mn-ea"/>
              <a:cs typeface="+mn-cs"/>
            </a:endParaRPr>
          </a:p>
        </p:txBody>
      </p:sp>
      <p:pic>
        <p:nvPicPr>
          <p:cNvPr id="2050" name="Picture 2" descr="Png File Svg - Icono De Persona Png Transparent PNG - 980x990 - Free  Download on NicePNG">
            <a:extLst>
              <a:ext uri="{FF2B5EF4-FFF2-40B4-BE49-F238E27FC236}">
                <a16:creationId xmlns:a16="http://schemas.microsoft.com/office/drawing/2014/main" id="{FD67941C-A4B7-4E38-84EB-5945E304D63E}"/>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2412" y="1824746"/>
            <a:ext cx="1966586" cy="20817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4C48A8B-B1C3-4E89-8535-AFCA2EFEF6F7}"/>
              </a:ext>
            </a:extLst>
          </p:cNvPr>
          <p:cNvSpPr>
            <a:spLocks noChangeArrowheads="1"/>
          </p:cNvSpPr>
          <p:nvPr/>
        </p:nvSpPr>
        <p:spPr bwMode="auto">
          <a:xfrm>
            <a:off x="524435" y="4454283"/>
            <a:ext cx="11130963" cy="2081757"/>
          </a:xfrm>
          <a:prstGeom prst="rect">
            <a:avLst/>
          </a:prstGeom>
          <a:noFill/>
          <a:ln w="57150" cmpd="thickThin">
            <a:noFill/>
            <a:miter lim="800000"/>
            <a:headEnd/>
            <a:tailEnd/>
          </a:ln>
        </p:spPr>
        <p:txBody>
          <a:bodyPr lIns="144000" rIns="144000"/>
          <a:lstStyle/>
          <a:p>
            <a:pPr indent="-457200" algn="just" eaLnBrk="0" hangingPunct="0">
              <a:spcBef>
                <a:spcPct val="20000"/>
              </a:spcBef>
              <a:defRPr/>
            </a:pPr>
            <a:r>
              <a:rPr lang="es-ES_tradnl" sz="1750" dirty="0">
                <a:latin typeface="Avenir Black" panose="020B0803020203020204" pitchFamily="34" charset="0"/>
              </a:rPr>
              <a:t>Nota 3: </a:t>
            </a:r>
            <a:r>
              <a:rPr lang="es-ES_tradnl" sz="1750" dirty="0">
                <a:latin typeface="Avenir Book" panose="02000503020000020003" pitchFamily="2" charset="0"/>
              </a:rPr>
              <a:t>El día de la entrega de fotografías, deberás disponer de tiempo, pues </a:t>
            </a:r>
            <a:r>
              <a:rPr lang="es-ES_tradnl" sz="1750" b="1" dirty="0">
                <a:latin typeface="Avenir Book" panose="02000503020000020003" pitchFamily="2" charset="0"/>
              </a:rPr>
              <a:t>se recabará tu firma de manera electrónica </a:t>
            </a:r>
            <a:r>
              <a:rPr lang="es-ES_tradnl" sz="1750" dirty="0">
                <a:latin typeface="Avenir Book" panose="02000503020000020003" pitchFamily="2" charset="0"/>
              </a:rPr>
              <a:t>para tu expediente de egresado del nivel Licenciatura e Ingeniería (solo en caso de haberla cambiado).</a:t>
            </a:r>
          </a:p>
          <a:p>
            <a:pPr indent="-457200" algn="just" eaLnBrk="0" hangingPunct="0">
              <a:spcBef>
                <a:spcPct val="20000"/>
              </a:spcBef>
              <a:defRPr/>
            </a:pPr>
            <a:endParaRPr lang="es-ES_tradnl" sz="1200" dirty="0">
              <a:latin typeface="Avenir Book" panose="02000503020000020003" pitchFamily="2" charset="0"/>
            </a:endParaRPr>
          </a:p>
          <a:p>
            <a:pPr indent="-457200" algn="just" eaLnBrk="0" hangingPunct="0">
              <a:spcBef>
                <a:spcPct val="20000"/>
              </a:spcBef>
              <a:defRPr/>
            </a:pPr>
            <a:r>
              <a:rPr lang="es-ES_tradnl" sz="1750" dirty="0">
                <a:latin typeface="Avenir Black" panose="020B0803020203020204" pitchFamily="34" charset="0"/>
              </a:rPr>
              <a:t>Nota 4</a:t>
            </a:r>
            <a:r>
              <a:rPr lang="es-ES_tradnl" sz="1750" i="1" dirty="0">
                <a:latin typeface="Avenir Black" panose="020B0803020203020204" pitchFamily="34" charset="0"/>
              </a:rPr>
              <a:t>: </a:t>
            </a:r>
            <a:r>
              <a:rPr lang="es-ES_tradnl" sz="1750" dirty="0">
                <a:latin typeface="Avenir Book" panose="02000503020000020003" pitchFamily="2" charset="0"/>
              </a:rPr>
              <a:t>La Foto Estudio </a:t>
            </a:r>
            <a:r>
              <a:rPr lang="es-ES_tradnl" sz="1750" dirty="0" err="1">
                <a:latin typeface="Avenir Book" panose="02000503020000020003" pitchFamily="2" charset="0"/>
              </a:rPr>
              <a:t>Creatifoto</a:t>
            </a:r>
            <a:r>
              <a:rPr lang="es-ES_tradnl" sz="1750" dirty="0">
                <a:latin typeface="Avenir Book" panose="02000503020000020003" pitchFamily="2" charset="0"/>
              </a:rPr>
              <a:t> será responsable de entregar las fotografías en formato digital al Departamento de Servicios Escolares </a:t>
            </a:r>
            <a:r>
              <a:rPr lang="es-MX" sz="1750" dirty="0">
                <a:latin typeface="Avenir Book" panose="02000503020000020003" pitchFamily="2" charset="0"/>
              </a:rPr>
              <a:t>de San Juan del Río, por lo que pido el apoyo para que se informe al representante del estudio fotográfico establecer comunicación para darle indicaciones.</a:t>
            </a:r>
            <a:r>
              <a:rPr lang="es-ES_tradnl" sz="1750" dirty="0">
                <a:latin typeface="Avenir Book" panose="02000503020000020003" pitchFamily="2" charset="0"/>
              </a:rPr>
              <a:t>. </a:t>
            </a:r>
          </a:p>
        </p:txBody>
      </p:sp>
    </p:spTree>
    <p:extLst>
      <p:ext uri="{BB962C8B-B14F-4D97-AF65-F5344CB8AC3E}">
        <p14:creationId xmlns:p14="http://schemas.microsoft.com/office/powerpoint/2010/main" val="169332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ED3624E-5530-44DC-857D-D08CBAB172F3}"/>
              </a:ext>
            </a:extLst>
          </p:cNvPr>
          <p:cNvSpPr>
            <a:spLocks noChangeArrowheads="1"/>
          </p:cNvSpPr>
          <p:nvPr/>
        </p:nvSpPr>
        <p:spPr bwMode="auto">
          <a:xfrm>
            <a:off x="941013" y="2169229"/>
            <a:ext cx="10336962" cy="3480009"/>
          </a:xfrm>
          <a:prstGeom prst="rect">
            <a:avLst/>
          </a:prstGeom>
          <a:noFill/>
          <a:ln w="57150" cmpd="thickThin">
            <a:noFill/>
            <a:miter lim="800000"/>
            <a:headEnd/>
            <a:tailEnd/>
          </a:ln>
        </p:spPr>
        <p:txBody>
          <a:bodyPr lIns="144000" rIns="144000" anchor="ctr" anchorCtr="0"/>
          <a:lstStyle/>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Certificado Total de Estudios del Nivel Licenciatura o Ingeniería.</a:t>
            </a:r>
          </a:p>
          <a:p>
            <a:pPr marL="534988" lvl="1" indent="-452438" algn="just" eaLnBrk="0" hangingPunct="0">
              <a:buFont typeface="Courier New" panose="02070309020205020404" pitchFamily="49" charset="0"/>
              <a:buChar char="o"/>
              <a:defRPr/>
            </a:pPr>
            <a:endParaRPr lang="es-ES_tradnl" sz="2000" dirty="0">
              <a:latin typeface="Avenir Book" panose="02000503020000020003" pitchFamily="2" charset="0"/>
            </a:endParaRPr>
          </a:p>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Acta de Exención de Examen Profesional del nivel Licenciatura o Ingeniería.</a:t>
            </a:r>
          </a:p>
          <a:p>
            <a:pPr marL="534988" lvl="1" indent="-452438" algn="just" eaLnBrk="0" hangingPunct="0">
              <a:buFont typeface="Courier New" panose="02070309020205020404" pitchFamily="49" charset="0"/>
              <a:buChar char="o"/>
              <a:defRPr/>
            </a:pPr>
            <a:endParaRPr lang="es-ES_tradnl" sz="2000" dirty="0">
              <a:latin typeface="Avenir Book" panose="02000503020000020003" pitchFamily="2" charset="0"/>
            </a:endParaRPr>
          </a:p>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Constancia de Servicio Social del nivel Licenciatura o Ingeniería.</a:t>
            </a:r>
          </a:p>
          <a:p>
            <a:pPr marL="534988" lvl="1" indent="-452438" algn="just" eaLnBrk="0" hangingPunct="0">
              <a:buFont typeface="Courier New" panose="02070309020205020404" pitchFamily="49" charset="0"/>
              <a:buChar char="o"/>
              <a:defRPr/>
            </a:pPr>
            <a:endParaRPr lang="es-ES_tradnl" sz="2000" dirty="0">
              <a:latin typeface="Avenir Book" panose="02000503020000020003" pitchFamily="2" charset="0"/>
            </a:endParaRPr>
          </a:p>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Título Profesional del Nivel Licenciatura o Ingeniería.</a:t>
            </a:r>
          </a:p>
          <a:p>
            <a:pPr marL="534988" lvl="1" indent="-452438" algn="just" eaLnBrk="0" hangingPunct="0">
              <a:buFont typeface="Courier New" panose="02070309020205020404" pitchFamily="49" charset="0"/>
              <a:buChar char="o"/>
              <a:defRPr/>
            </a:pPr>
            <a:endParaRPr lang="es-ES" sz="2000" dirty="0">
              <a:latin typeface="Avenir Black" panose="020B0803020203020204" pitchFamily="34" charset="0"/>
            </a:endParaRPr>
          </a:p>
          <a:p>
            <a:pPr marL="534988" lvl="1" indent="-452438" algn="just" eaLnBrk="0" hangingPunct="0">
              <a:buFont typeface="Courier New" panose="02070309020205020404" pitchFamily="49" charset="0"/>
              <a:buChar char="o"/>
              <a:defRPr/>
            </a:pPr>
            <a:r>
              <a:rPr lang="es-ES" sz="2000" b="1" dirty="0">
                <a:latin typeface="Avenir Black" panose="020B0803020203020204" pitchFamily="34" charset="0"/>
              </a:rPr>
              <a:t>El egresado(a) podrá descargar y subir a su expediente electrónico como egresado(a) de la UT San Juan la Cédula Profesional emitida por la Dirección General de Profesiones de la CDMX.</a:t>
            </a:r>
            <a:endParaRPr lang="es-ES_tradnl" sz="2000" b="1" dirty="0">
              <a:latin typeface="Avenir Black" panose="020B0803020203020204" pitchFamily="34"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44012" y="942370"/>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199C7F"/>
                </a:solidFill>
                <a:latin typeface="Avenir Black" panose="020B0803020203020204" pitchFamily="34" charset="0"/>
              </a:rPr>
              <a:t>Documentación oficial que recibirá el egresado (a) al concluir su Trámite de Titulación</a:t>
            </a:r>
            <a:endParaRPr lang="es-MX" sz="2800" dirty="0">
              <a:solidFill>
                <a:srgbClr val="199C7F"/>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1043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444163" y="1668479"/>
            <a:ext cx="11330662" cy="4354715"/>
          </a:xfrm>
          <a:prstGeom prst="rect">
            <a:avLst/>
          </a:prstGeom>
          <a:noFill/>
          <a:ln w="57150" cmpd="thickThin">
            <a:noFill/>
            <a:miter lim="800000"/>
            <a:headEnd/>
            <a:tailEnd/>
          </a:ln>
        </p:spPr>
        <p:txBody>
          <a:bodyPr lIns="144000" rIns="144000"/>
          <a:lstStyle/>
          <a:p>
            <a:pPr marL="457200" indent="-457200" algn="just" eaLnBrk="0" hangingPunct="0">
              <a:spcBef>
                <a:spcPts val="110"/>
              </a:spcBef>
              <a:buFont typeface="+mj-lt"/>
              <a:buAutoNum type="arabicPeriod"/>
              <a:tabLst>
                <a:tab pos="457200" algn="l"/>
              </a:tabLst>
              <a:defRPr/>
            </a:pPr>
            <a:r>
              <a:rPr lang="es-ES" sz="2000" dirty="0">
                <a:latin typeface="Avenir Black" panose="020B0803020203020204" pitchFamily="34" charset="0"/>
              </a:rPr>
              <a:t>Entrega de documentos</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Sube a tu </a:t>
            </a:r>
            <a:r>
              <a:rPr lang="es-ES" sz="1600" b="1" dirty="0">
                <a:latin typeface="Avenir Book" panose="02000503020000020003" pitchFamily="2" charset="0"/>
              </a:rPr>
              <a:t>Portal de Estudiante</a:t>
            </a:r>
            <a:r>
              <a:rPr lang="es-ES" sz="1600" dirty="0">
                <a:latin typeface="Avenir Book" panose="02000503020000020003" pitchFamily="2" charset="0"/>
              </a:rPr>
              <a:t> en tiempo y forma los documentos oficiales. </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Entrega tus fotografías </a:t>
            </a:r>
            <a:r>
              <a:rPr lang="es-ES" sz="1600" dirty="0">
                <a:latin typeface="Avenir Book" panose="02000503020000020003" pitchFamily="2" charset="0"/>
              </a:rPr>
              <a:t>en el Departamento de Servicios Escolares según la fecha y hora establecidos en el calendario.</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AutoNum type="arabicPeriod" startAt="2"/>
              <a:tabLst>
                <a:tab pos="457200" algn="l"/>
              </a:tabLst>
              <a:defRPr/>
            </a:pPr>
            <a:r>
              <a:rPr lang="es-ES" sz="2000" dirty="0">
                <a:latin typeface="Avenir Black" panose="020B0803020203020204" pitchFamily="34" charset="0"/>
              </a:rPr>
              <a:t>  Registro de estadía – Fecha límite: 11 de diciembre 2025</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Ingresa al </a:t>
            </a:r>
            <a:r>
              <a:rPr lang="es-ES" sz="1600" b="1" dirty="0">
                <a:latin typeface="Avenir Book" panose="02000503020000020003" pitchFamily="2" charset="0"/>
              </a:rPr>
              <a:t>Portal del Estudiante –&gt; Menú Estadías</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Captura la información </a:t>
            </a:r>
            <a:r>
              <a:rPr lang="es-ES" sz="1600" dirty="0">
                <a:latin typeface="Avenir Book" panose="02000503020000020003" pitchFamily="2" charset="0"/>
              </a:rPr>
              <a:t>de:</a:t>
            </a: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Unidad Económica </a:t>
            </a: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Proyecto </a:t>
            </a:r>
            <a:r>
              <a:rPr lang="es-MX" sz="1600" dirty="0">
                <a:latin typeface="Avenir Book" panose="02000503020000020003" pitchFamily="2" charset="0"/>
              </a:rPr>
              <a:t>📑</a:t>
            </a:r>
            <a:endParaRPr lang="es-ES" sz="1600" dirty="0">
              <a:latin typeface="Avenir Book" panose="02000503020000020003" pitchFamily="2" charset="0"/>
            </a:endParaRP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Asesor de la Unidad Económica </a:t>
            </a:r>
            <a:r>
              <a:rPr lang="es-MX" sz="1600" dirty="0">
                <a:latin typeface="Avenir Book" panose="02000503020000020003" pitchFamily="2" charset="0"/>
              </a:rPr>
              <a:t>👨‍💼</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D</a:t>
            </a:r>
            <a:r>
              <a:rPr lang="es-MX" sz="1600" dirty="0">
                <a:latin typeface="Avenir Book" panose="02000503020000020003" pitchFamily="2" charset="0"/>
              </a:rPr>
              <a:t>a clic en </a:t>
            </a:r>
            <a:r>
              <a:rPr lang="es-MX" sz="1600" b="1" dirty="0">
                <a:solidFill>
                  <a:srgbClr val="0070C0"/>
                </a:solidFill>
                <a:latin typeface="Avenir Black" panose="020B0803020203020204" pitchFamily="34" charset="0"/>
              </a:rPr>
              <a:t>GUARDAR</a:t>
            </a:r>
          </a:p>
          <a:p>
            <a:pPr algn="just" eaLnBrk="0" hangingPunct="0">
              <a:spcBef>
                <a:spcPts val="110"/>
              </a:spcBef>
              <a:tabLst>
                <a:tab pos="457200" algn="l"/>
              </a:tabLst>
              <a:defRPr/>
            </a:pPr>
            <a:endParaRPr lang="es-ES" sz="1600" dirty="0">
              <a:latin typeface="Avenir Book" panose="02000503020000020003" pitchFamily="2" charset="0"/>
            </a:endParaRPr>
          </a:p>
          <a:p>
            <a:pPr algn="just" eaLnBrk="0" hangingPunct="0">
              <a:spcBef>
                <a:spcPts val="110"/>
              </a:spcBef>
              <a:tabLst>
                <a:tab pos="457200" algn="l"/>
              </a:tabLst>
              <a:defRPr/>
            </a:pPr>
            <a:r>
              <a:rPr lang="es-ES" sz="2000" dirty="0">
                <a:latin typeface="Avenir Black" panose="020B0803020203020204" pitchFamily="34" charset="0"/>
              </a:rPr>
              <a:t>3. 	Carta de presentación</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Tú asesor de estadía de la UT San Juan revisará la información</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Una vez aprobada, recibirás la carta de presentación:</a:t>
            </a: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Vía correo electrónico o de forma presencial (según corresponda)</a:t>
            </a:r>
          </a:p>
        </p:txBody>
      </p:sp>
      <p:pic>
        <p:nvPicPr>
          <p:cNvPr id="1026" name="Picture 2" descr="Icono de Proceso Generic Blue | Freepik">
            <a:extLst>
              <a:ext uri="{FF2B5EF4-FFF2-40B4-BE49-F238E27FC236}">
                <a16:creationId xmlns:a16="http://schemas.microsoft.com/office/drawing/2014/main" id="{5BEF64C6-2119-4816-98E7-A0202FEA9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910" y="3429000"/>
            <a:ext cx="2427510" cy="242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9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544012" y="1668479"/>
            <a:ext cx="10716887" cy="4354715"/>
          </a:xfrm>
          <a:prstGeom prst="rect">
            <a:avLst/>
          </a:prstGeom>
          <a:noFill/>
          <a:ln w="57150" cmpd="thickThin">
            <a:noFill/>
            <a:miter lim="800000"/>
            <a:headEnd/>
            <a:tailEnd/>
          </a:ln>
        </p:spPr>
        <p:txBody>
          <a:bodyPr lIns="144000" rIns="144000"/>
          <a:lstStyle/>
          <a:p>
            <a:pPr algn="just" eaLnBrk="0" hangingPunct="0">
              <a:spcBef>
                <a:spcPts val="110"/>
              </a:spcBef>
              <a:tabLst>
                <a:tab pos="457200" algn="l"/>
              </a:tabLst>
              <a:defRPr/>
            </a:pPr>
            <a:r>
              <a:rPr lang="es-ES" sz="2000" dirty="0">
                <a:latin typeface="Avenir Black" panose="020B0803020203020204" pitchFamily="34" charset="0"/>
              </a:rPr>
              <a:t>4.	Completar información de la Unidad Económica</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Ingresa nuevamente </a:t>
            </a:r>
            <a:r>
              <a:rPr lang="es-ES" sz="1600" dirty="0">
                <a:latin typeface="Avenir Book" panose="02000503020000020003" pitchFamily="2" charset="0"/>
              </a:rPr>
              <a:t>a Estadías en tu Portal de Estudiante</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Completa los datos </a:t>
            </a:r>
            <a:r>
              <a:rPr lang="es-ES" sz="1600" dirty="0">
                <a:latin typeface="Avenir Book" panose="02000503020000020003" pitchFamily="2" charset="0"/>
              </a:rPr>
              <a:t>faltantes de la Unidad Económica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A partir de aquí, </a:t>
            </a:r>
            <a:r>
              <a:rPr lang="es-ES" sz="1600" b="1" dirty="0">
                <a:latin typeface="Avenir Book" panose="02000503020000020003" pitchFamily="2" charset="0"/>
              </a:rPr>
              <a:t>tu asesor de la UT San Juan será quien dé seguimiento </a:t>
            </a:r>
            <a:r>
              <a:rPr lang="es-ES" sz="1600" dirty="0">
                <a:latin typeface="Avenir Book" panose="02000503020000020003" pitchFamily="2" charset="0"/>
              </a:rPr>
              <a:t>a tu proyecto</a:t>
            </a:r>
          </a:p>
          <a:p>
            <a:pPr algn="just" eaLnBrk="0" hangingPunct="0">
              <a:spcBef>
                <a:spcPts val="110"/>
              </a:spcBef>
              <a:tabLst>
                <a:tab pos="457200" algn="l"/>
              </a:tabLst>
              <a:defRPr/>
            </a:pPr>
            <a:endParaRPr lang="es-ES" sz="1600" dirty="0">
              <a:latin typeface="Avenir Black" panose="020B0803020203020204" pitchFamily="34" charset="0"/>
            </a:endParaRPr>
          </a:p>
          <a:p>
            <a:pPr algn="just" eaLnBrk="0" hangingPunct="0">
              <a:spcBef>
                <a:spcPts val="110"/>
              </a:spcBef>
              <a:tabLst>
                <a:tab pos="457200" algn="l"/>
              </a:tabLst>
              <a:defRPr/>
            </a:pPr>
            <a:r>
              <a:rPr lang="es-ES" sz="2000" dirty="0">
                <a:latin typeface="Avenir Black" panose="020B0803020203020204" pitchFamily="34" charset="0"/>
              </a:rPr>
              <a:t>5.	Concluir tu estadía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Finaliza de manera satisfactoria tu proyecto de estadía del 11° cuatrimestre (enero-abril 2026)</a:t>
            </a:r>
          </a:p>
          <a:p>
            <a:pPr marL="285750" indent="-285750" algn="just" eaLnBrk="0" hangingPunct="0">
              <a:spcBef>
                <a:spcPts val="110"/>
              </a:spcBef>
              <a:buFont typeface="Courier New" panose="02070309020205020404" pitchFamily="49" charset="0"/>
              <a:buChar char="o"/>
              <a:tabLst>
                <a:tab pos="457200" algn="l"/>
              </a:tabLst>
              <a:defRPr/>
            </a:pPr>
            <a:endParaRPr lang="es-ES" sz="1600" dirty="0">
              <a:latin typeface="Avenir Book" panose="02000503020000020003" pitchFamily="2" charset="0"/>
            </a:endParaRPr>
          </a:p>
          <a:p>
            <a:r>
              <a:rPr lang="es-ES" sz="2000" b="1" dirty="0">
                <a:latin typeface="Avenir Black" panose="020B0803020203020204" pitchFamily="34" charset="0"/>
              </a:rPr>
              <a:t>6.	Pago de titulación</a:t>
            </a:r>
          </a:p>
          <a:p>
            <a:pPr marL="285750" indent="-285750">
              <a:buFont typeface="Courier New" panose="02070309020205020404" pitchFamily="49" charset="0"/>
              <a:buChar char="o"/>
            </a:pPr>
            <a:r>
              <a:rPr lang="es-ES" sz="1600" dirty="0">
                <a:latin typeface="Avenir Book" panose="02000503020000020003" pitchFamily="2" charset="0"/>
              </a:rPr>
              <a:t>Concluido tu proyecto de estadía (</a:t>
            </a:r>
            <a:r>
              <a:rPr lang="es-ES" sz="1600" b="1" dirty="0">
                <a:solidFill>
                  <a:srgbClr val="08406F"/>
                </a:solidFill>
                <a:latin typeface="Avenir Book" panose="02000503020000020003" pitchFamily="2" charset="0"/>
              </a:rPr>
              <a:t>24 de abril del 2026</a:t>
            </a:r>
            <a:r>
              <a:rPr lang="es-ES" sz="1600" dirty="0">
                <a:latin typeface="Avenir Book" panose="02000503020000020003" pitchFamily="2" charset="0"/>
              </a:rPr>
              <a:t>):</a:t>
            </a:r>
          </a:p>
          <a:p>
            <a:pPr marL="800100" lvl="1" indent="-342900">
              <a:buFont typeface="+mj-lt"/>
              <a:buAutoNum type="arabicPeriod"/>
            </a:pPr>
            <a:r>
              <a:rPr lang="es-ES" sz="1600" dirty="0">
                <a:latin typeface="Avenir Book" panose="02000503020000020003" pitchFamily="2" charset="0"/>
              </a:rPr>
              <a:t>Ingresa al </a:t>
            </a:r>
            <a:r>
              <a:rPr lang="es-ES" sz="1600" b="1" dirty="0">
                <a:latin typeface="Avenir Book" panose="02000503020000020003" pitchFamily="2" charset="0"/>
              </a:rPr>
              <a:t>Portal del Estudiante → Menú → Pagos en línea → Otros pagos</a:t>
            </a:r>
            <a:r>
              <a:rPr lang="es-ES" sz="1600" dirty="0">
                <a:latin typeface="Avenir Book" panose="02000503020000020003" pitchFamily="2" charset="0"/>
              </a:rPr>
              <a:t>.</a:t>
            </a:r>
          </a:p>
          <a:p>
            <a:pPr marL="800100" lvl="1" indent="-342900">
              <a:buFont typeface="+mj-lt"/>
              <a:buAutoNum type="arabicPeriod"/>
            </a:pPr>
            <a:r>
              <a:rPr lang="es-ES" sz="1600" dirty="0">
                <a:latin typeface="Avenir Book" panose="02000503020000020003" pitchFamily="2" charset="0"/>
              </a:rPr>
              <a:t>Selecciona el concepto:</a:t>
            </a:r>
            <a:br>
              <a:rPr lang="es-ES" sz="1600" dirty="0">
                <a:latin typeface="Avenir Book" panose="02000503020000020003" pitchFamily="2" charset="0"/>
              </a:rPr>
            </a:br>
            <a:r>
              <a:rPr lang="es-ES" sz="1600" b="1" dirty="0">
                <a:latin typeface="Avenir Book" panose="02000503020000020003" pitchFamily="2" charset="0"/>
              </a:rPr>
              <a:t>“TRÁMITE DE TITULACIÓN Y CÉDULA PROFESIONAL ING.”</a:t>
            </a:r>
            <a:endParaRPr lang="es-ES" sz="1600" dirty="0">
              <a:latin typeface="Avenir Book" panose="02000503020000020003" pitchFamily="2" charset="0"/>
            </a:endParaRPr>
          </a:p>
          <a:p>
            <a:pPr marL="800100" lvl="1" indent="-342900">
              <a:buFont typeface="+mj-lt"/>
              <a:buAutoNum type="arabicPeriod"/>
            </a:pPr>
            <a:r>
              <a:rPr lang="es-ES" sz="1600" dirty="0">
                <a:latin typeface="Avenir Book" panose="02000503020000020003" pitchFamily="2" charset="0"/>
              </a:rPr>
              <a:t>Descarga el recibo y realiza el pago en el </a:t>
            </a:r>
            <a:r>
              <a:rPr lang="es-ES" sz="1600" b="1" dirty="0">
                <a:latin typeface="Avenir Book" panose="02000503020000020003" pitchFamily="2" charset="0"/>
              </a:rPr>
              <a:t>banco autorizado</a:t>
            </a:r>
            <a:r>
              <a:rPr lang="es-ES" sz="1600" dirty="0">
                <a:latin typeface="Avenir Book" panose="02000503020000020003" pitchFamily="2" charset="0"/>
              </a:rPr>
              <a:t>:</a:t>
            </a:r>
          </a:p>
          <a:p>
            <a:pPr marL="1200150" lvl="2" indent="-285750">
              <a:buFont typeface="Arial" panose="020B0604020202020204" pitchFamily="34" charset="0"/>
              <a:buChar char="•"/>
            </a:pPr>
            <a:r>
              <a:rPr lang="es-ES" sz="1600" b="1" dirty="0">
                <a:latin typeface="Avenir Book" panose="02000503020000020003" pitchFamily="2" charset="0"/>
              </a:rPr>
              <a:t>Monto:</a:t>
            </a:r>
            <a:r>
              <a:rPr lang="es-ES" sz="1600" dirty="0">
                <a:latin typeface="Avenir Book" panose="02000503020000020003" pitchFamily="2" charset="0"/>
              </a:rPr>
              <a:t> 20.26 UMA’s ≈ </a:t>
            </a:r>
            <a:r>
              <a:rPr lang="es-ES" sz="1600" b="1" dirty="0">
                <a:solidFill>
                  <a:srgbClr val="C00000"/>
                </a:solidFill>
                <a:latin typeface="Avenir Book" panose="02000503020000020003" pitchFamily="2" charset="0"/>
              </a:rPr>
              <a:t>$2,292.00 M.N.</a:t>
            </a:r>
            <a:br>
              <a:rPr lang="es-ES" sz="1600" dirty="0">
                <a:solidFill>
                  <a:srgbClr val="C00000"/>
                </a:solidFill>
                <a:latin typeface="Avenir Book" panose="02000503020000020003" pitchFamily="2" charset="0"/>
              </a:rPr>
            </a:br>
            <a:r>
              <a:rPr lang="es-ES" sz="1600" b="1" dirty="0">
                <a:solidFill>
                  <a:srgbClr val="C00000"/>
                </a:solidFill>
                <a:latin typeface="Avenir Book" panose="02000503020000020003" pitchFamily="2" charset="0"/>
              </a:rPr>
              <a:t>⚠️</a:t>
            </a:r>
            <a:r>
              <a:rPr lang="es-ES" sz="1600" dirty="0">
                <a:solidFill>
                  <a:srgbClr val="08406F"/>
                </a:solidFill>
                <a:latin typeface="Avenir Book" panose="02000503020000020003" pitchFamily="2" charset="0"/>
              </a:rPr>
              <a:t> Nota: El valor de la UMA se actualiza cada año y este pago </a:t>
            </a:r>
            <a:r>
              <a:rPr lang="es-ES" sz="1600" b="1" dirty="0">
                <a:solidFill>
                  <a:srgbClr val="08406F"/>
                </a:solidFill>
                <a:latin typeface="Avenir Book" panose="02000503020000020003" pitchFamily="2" charset="0"/>
              </a:rPr>
              <a:t>no incluye</a:t>
            </a:r>
            <a:r>
              <a:rPr lang="es-ES" sz="1600" dirty="0">
                <a:solidFill>
                  <a:srgbClr val="08406F"/>
                </a:solidFill>
                <a:latin typeface="Avenir Book" panose="02000503020000020003" pitchFamily="2" charset="0"/>
              </a:rPr>
              <a:t> el costo de la </a:t>
            </a:r>
            <a:r>
              <a:rPr lang="es-ES" sz="1600" b="1" dirty="0">
                <a:solidFill>
                  <a:srgbClr val="08406F"/>
                </a:solidFill>
                <a:latin typeface="Avenir Book" panose="02000503020000020003" pitchFamily="2" charset="0"/>
              </a:rPr>
              <a:t>Cédula Profesional</a:t>
            </a:r>
            <a:r>
              <a:rPr lang="es-ES" sz="1600" dirty="0">
                <a:solidFill>
                  <a:srgbClr val="08406F"/>
                </a:solidFill>
                <a:latin typeface="Avenir Book" panose="02000503020000020003" pitchFamily="2" charset="0"/>
              </a:rPr>
              <a:t>.</a:t>
            </a:r>
          </a:p>
          <a:p>
            <a:pPr marL="1200150" lvl="2" indent="-285750">
              <a:buFont typeface="Arial" panose="020B0604020202020204" pitchFamily="34" charset="0"/>
              <a:buChar char="•"/>
            </a:pPr>
            <a:r>
              <a:rPr lang="es-ES" sz="1600" b="1" dirty="0">
                <a:solidFill>
                  <a:srgbClr val="08406F"/>
                </a:solidFill>
                <a:latin typeface="Avenir Book" panose="02000503020000020003" pitchFamily="2" charset="0"/>
              </a:rPr>
              <a:t>En caso de llevar a cabo la presentación del proyecto para rendir protesta, es importante que el pago se cubra previamente, para evitar desfase y confusiones en el proceso de titulación.</a:t>
            </a:r>
          </a:p>
          <a:p>
            <a:pPr algn="just" eaLnBrk="0" hangingPunct="0">
              <a:spcBef>
                <a:spcPts val="110"/>
              </a:spcBef>
              <a:tabLst>
                <a:tab pos="457200" algn="l"/>
              </a:tabLst>
              <a:defRPr/>
            </a:pPr>
            <a:endParaRPr lang="es-ES" sz="1600" dirty="0">
              <a:latin typeface="Avenir Book" panose="02000503020000020003" pitchFamily="2" charset="0"/>
            </a:endParaRPr>
          </a:p>
        </p:txBody>
      </p:sp>
      <p:pic>
        <p:nvPicPr>
          <p:cNvPr id="2050" name="Picture 2" descr="Proceso - Iconos gratis de ui">
            <a:extLst>
              <a:ext uri="{FF2B5EF4-FFF2-40B4-BE49-F238E27FC236}">
                <a16:creationId xmlns:a16="http://schemas.microsoft.com/office/drawing/2014/main" id="{20D0070B-4DAA-42FF-92C0-EC7E03982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643" y="2523070"/>
            <a:ext cx="2479979" cy="247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57005"/>
      </p:ext>
    </p:extLst>
  </p:cSld>
  <p:clrMapOvr>
    <a:masterClrMapping/>
  </p:clrMapOvr>
</p:sld>
</file>

<file path=ppt/theme/theme1.xml><?xml version="1.0" encoding="utf-8"?>
<a:theme xmlns:a="http://schemas.openxmlformats.org/drawingml/2006/main" name="UT-azul">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azul" id="{8DDCD815-AC2D-AD40-B003-351D3B61D58D}" vid="{51B3ECC4-C215-4442-BA75-0BEB21B3B6AA}"/>
    </a:ext>
  </a:extLst>
</a:theme>
</file>

<file path=docProps/app.xml><?xml version="1.0" encoding="utf-8"?>
<Properties xmlns="http://schemas.openxmlformats.org/officeDocument/2006/extended-properties" xmlns:vt="http://schemas.openxmlformats.org/officeDocument/2006/docPropsVTypes">
  <Template>UT-azul</Template>
  <TotalTime>1664</TotalTime>
  <Words>2381</Words>
  <Application>Microsoft Office PowerPoint</Application>
  <PresentationFormat>Personalizado</PresentationFormat>
  <Paragraphs>201</Paragraphs>
  <Slides>20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Avenir Black</vt:lpstr>
      <vt:lpstr>Avenir Book</vt:lpstr>
      <vt:lpstr>Avenir Heavy</vt:lpstr>
      <vt:lpstr>Avenir Medium</vt:lpstr>
      <vt:lpstr>Calibri</vt:lpstr>
      <vt:lpstr>Courier New</vt:lpstr>
      <vt:lpstr>Wingdings</vt:lpstr>
      <vt:lpstr>UT-azul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Adan Ugalde Osornio</cp:lastModifiedBy>
  <cp:revision>113</cp:revision>
  <cp:lastPrinted>2024-10-09T16:39:21Z</cp:lastPrinted>
  <dcterms:created xsi:type="dcterms:W3CDTF">2021-10-11T14:30:24Z</dcterms:created>
  <dcterms:modified xsi:type="dcterms:W3CDTF">2025-11-03T17:06:04Z</dcterms:modified>
</cp:coreProperties>
</file>