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notesMasterIdLst>
    <p:notesMasterId r:id="rId27"/>
  </p:notesMasterIdLst>
  <p:sldIdLst>
    <p:sldId id="256" r:id="rId2"/>
    <p:sldId id="319" r:id="rId3"/>
    <p:sldId id="320" r:id="rId4"/>
    <p:sldId id="321" r:id="rId5"/>
    <p:sldId id="322" r:id="rId6"/>
    <p:sldId id="312" r:id="rId7"/>
    <p:sldId id="304" r:id="rId8"/>
    <p:sldId id="293" r:id="rId9"/>
    <p:sldId id="291" r:id="rId10"/>
    <p:sldId id="305" r:id="rId11"/>
    <p:sldId id="307" r:id="rId12"/>
    <p:sldId id="313" r:id="rId13"/>
    <p:sldId id="295" r:id="rId14"/>
    <p:sldId id="308" r:id="rId15"/>
    <p:sldId id="309" r:id="rId16"/>
    <p:sldId id="311" r:id="rId17"/>
    <p:sldId id="294" r:id="rId18"/>
    <p:sldId id="301" r:id="rId19"/>
    <p:sldId id="303" r:id="rId20"/>
    <p:sldId id="285" r:id="rId21"/>
    <p:sldId id="280" r:id="rId22"/>
    <p:sldId id="298" r:id="rId23"/>
    <p:sldId id="265" r:id="rId24"/>
    <p:sldId id="318" r:id="rId25"/>
    <p:sldId id="306" r:id="rId26"/>
  </p:sldIdLst>
  <p:sldSz cx="12218988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SJR" initials="U" lastIdx="1" clrIdx="0">
    <p:extLst>
      <p:ext uri="{19B8F6BF-5375-455C-9EA6-DF929625EA0E}">
        <p15:presenceInfo xmlns:p15="http://schemas.microsoft.com/office/powerpoint/2012/main" userId="UTS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C7F"/>
    <a:srgbClr val="21C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0" autoAdjust="0"/>
    <p:restoredTop sz="94162" autoAdjust="0"/>
  </p:normalViewPr>
  <p:slideViewPr>
    <p:cSldViewPr snapToGrid="0" snapToObjects="1">
      <p:cViewPr varScale="1">
        <p:scale>
          <a:sx n="67" d="100"/>
          <a:sy n="67" d="100"/>
        </p:scale>
        <p:origin x="552" y="60"/>
      </p:cViewPr>
      <p:guideLst>
        <p:guide orient="horz" pos="2160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CFA8A-ED08-4187-9C81-080AE993A0A9}" type="datetimeFigureOut">
              <a:rPr lang="es-MX" smtClean="0"/>
              <a:t>18/03/2026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62050"/>
            <a:ext cx="55880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3F458-1BFC-4682-96EA-5E471EC0F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39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3F458-1BFC-4682-96EA-5E471EC0F0FC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593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7374" y="1600199"/>
            <a:ext cx="9164241" cy="1909763"/>
          </a:xfrm>
        </p:spPr>
        <p:txBody>
          <a:bodyPr anchor="ctr"/>
          <a:lstStyle>
            <a:lvl1pPr algn="l">
              <a:defRPr sz="6000" b="1" i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374" y="3602038"/>
            <a:ext cx="9164241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199C7F"/>
                </a:solidFill>
                <a:latin typeface="Avenir Medium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715" y="227400"/>
            <a:ext cx="2749272" cy="365125"/>
          </a:xfrm>
        </p:spPr>
        <p:txBody>
          <a:bodyPr/>
          <a:lstStyle>
            <a:lvl1pPr>
              <a:defRPr b="0" i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4503" y="244735"/>
            <a:ext cx="2749272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8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385543-5ED1-7948-B676-AAF15820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3/18/2026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AD128B-5651-354C-96D1-9C4AAAC8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686AD6-BFFB-0E43-A817-A4775296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1BA925E-CD3E-4942-8BEC-6B53A0AA1B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01612"/>
            <a:ext cx="10539144" cy="93345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latin typeface="Avenir Black" panose="02000503020000020003" pitchFamily="2" charset="0"/>
              </a:defRPr>
            </a:lvl1pPr>
          </a:lstStyle>
          <a:p>
            <a:pPr lvl="0"/>
            <a:r>
              <a:rPr lang="es-MX" dirty="0"/>
              <a:t>Título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42A88A9-F4E5-FE42-B73B-3A9B38E940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2425700"/>
            <a:ext cx="10539412" cy="37639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982A4C1-A6E9-124F-80FC-3A160F7DE7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433513"/>
            <a:ext cx="10539412" cy="6842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0" i="0">
                <a:solidFill>
                  <a:srgbClr val="21CBA5"/>
                </a:solidFill>
                <a:latin typeface="Avenir Medium" panose="02000503020000020003" pitchFamily="2" charset="0"/>
              </a:defRPr>
            </a:lvl1pPr>
          </a:lstStyle>
          <a:p>
            <a:pPr lvl="0"/>
            <a:r>
              <a:rPr lang="es-MX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85699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AC2783-C67A-EA46-A651-29A9ED8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0BD-5392-BC4E-A4E8-96FD9A742288}" type="datetimeFigureOut">
              <a:rPr lang="es-MX" smtClean="0"/>
              <a:t>18/03/2026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83FA07-B3BF-4C43-9A9A-E6CB84DF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E47ABE-9D12-F345-B654-E0EFABBD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0CCE-C151-9640-9E56-01AC37A685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49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0056" y="234778"/>
            <a:ext cx="10538877" cy="80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6" y="2421925"/>
            <a:ext cx="10538877" cy="332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0056" y="6356351"/>
            <a:ext cx="2749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9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7540" y="6356351"/>
            <a:ext cx="4123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2">
                    <a:lumMod val="9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60" y="6356351"/>
            <a:ext cx="2749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>
                    <a:lumMod val="9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ugaldeo@utsjr.edu.m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dorantesu@utsjr.edu.m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597545-DCC4-A94B-87CC-E41E973A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98BAB60-1ECA-4F5C-A66F-7169A2C0FBB4}"/>
              </a:ext>
            </a:extLst>
          </p:cNvPr>
          <p:cNvSpPr/>
          <p:nvPr/>
        </p:nvSpPr>
        <p:spPr>
          <a:xfrm>
            <a:off x="300318" y="551416"/>
            <a:ext cx="11591364" cy="253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s-ES" sz="4500" b="1" dirty="0">
                <a:solidFill>
                  <a:srgbClr val="08406F"/>
                </a:solidFill>
                <a:ea typeface="+mj-ea"/>
                <a:cs typeface="+mj-cs"/>
              </a:rPr>
              <a:t>Trámite de Estadía y Titulación T.S.U.</a:t>
            </a:r>
            <a:r>
              <a:rPr lang="es-ES" sz="500" b="1" dirty="0">
                <a:solidFill>
                  <a:srgbClr val="08406F"/>
                </a:solidFill>
                <a:ea typeface="+mj-ea"/>
                <a:cs typeface="+mj-cs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s-ES" sz="500" b="1" strike="sngStrike" dirty="0">
              <a:solidFill>
                <a:srgbClr val="08406F"/>
              </a:solidFill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s-ES" sz="500" b="1" strike="sngStrike" dirty="0">
              <a:solidFill>
                <a:srgbClr val="08406F"/>
              </a:solidFill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199C7F"/>
                </a:solidFill>
                <a:latin typeface="Avenir Book" panose="02000503020000020003" pitchFamily="2" charset="0"/>
                <a:ea typeface="+mj-ea"/>
                <a:cs typeface="+mj-cs"/>
              </a:rPr>
              <a:t>Estudiantes que concluyen su sexto </a:t>
            </a:r>
            <a:br>
              <a:rPr lang="es-ES" sz="3000" b="1" dirty="0">
                <a:solidFill>
                  <a:srgbClr val="199C7F"/>
                </a:solidFill>
                <a:latin typeface="Avenir Book" panose="02000503020000020003" pitchFamily="2" charset="0"/>
                <a:ea typeface="+mj-ea"/>
                <a:cs typeface="+mj-cs"/>
              </a:rPr>
            </a:br>
            <a:r>
              <a:rPr lang="es-ES" sz="3000" b="1" dirty="0">
                <a:solidFill>
                  <a:srgbClr val="199C7F"/>
                </a:solidFill>
                <a:latin typeface="Avenir Book" panose="02000503020000020003" pitchFamily="2" charset="0"/>
                <a:ea typeface="+mj-ea"/>
                <a:cs typeface="+mj-cs"/>
              </a:rPr>
              <a:t>cuatrimestre en agosto 2026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199C7F"/>
                </a:solidFill>
                <a:latin typeface="Avenir Book" panose="02000503020000020003" pitchFamily="2" charset="0"/>
                <a:ea typeface="+mj-ea"/>
                <a:cs typeface="+mj-cs"/>
              </a:rPr>
              <a:t>Unidad Académica Jalpan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E3DF60-8247-48BF-AB93-CD24A9F9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895" y="3006530"/>
            <a:ext cx="1865195" cy="25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3CEE51B-A4EE-4735-95F6-07FC88C6E52B}"/>
              </a:ext>
            </a:extLst>
          </p:cNvPr>
          <p:cNvSpPr txBox="1"/>
          <p:nvPr/>
        </p:nvSpPr>
        <p:spPr>
          <a:xfrm>
            <a:off x="410840" y="99517"/>
            <a:ext cx="6111688" cy="815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r>
              <a:rPr lang="es-ES" dirty="0"/>
              <a:t>EVALUACIÓN DE EGRESO</a:t>
            </a:r>
            <a:endParaRPr lang="en-US" dirty="0"/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8D9D4276-9C81-4D3D-A47B-8E4DAC0EBA95}"/>
              </a:ext>
            </a:extLst>
          </p:cNvPr>
          <p:cNvSpPr txBox="1"/>
          <p:nvPr/>
        </p:nvSpPr>
        <p:spPr>
          <a:xfrm>
            <a:off x="537369" y="976380"/>
            <a:ext cx="10687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Los estudiantes de 5° cuatrimestre deberán atender la programación correspondiente de evaluación de egreso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del 24 al 30 de marzo de 2026.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FE9BE6F-9BB9-4FC2-B37A-2996A01AF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80543"/>
              </p:ext>
            </p:extLst>
          </p:nvPr>
        </p:nvGraphicFramePr>
        <p:xfrm>
          <a:off x="2118360" y="2057401"/>
          <a:ext cx="7818120" cy="41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245">
                  <a:extLst>
                    <a:ext uri="{9D8B030D-6E8A-4147-A177-3AD203B41FA5}">
                      <a16:colId xmlns:a16="http://schemas.microsoft.com/office/drawing/2014/main" val="2412927060"/>
                    </a:ext>
                  </a:extLst>
                </a:gridCol>
                <a:gridCol w="4761875">
                  <a:extLst>
                    <a:ext uri="{9D8B030D-6E8A-4147-A177-3AD203B41FA5}">
                      <a16:colId xmlns:a16="http://schemas.microsoft.com/office/drawing/2014/main" val="1669985468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Fecha</a:t>
                      </a:r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División a Evaluar</a:t>
                      </a:r>
                      <a:endParaRPr lang="es-MX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170895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/>
                        <a:t>Martes</a:t>
                      </a:r>
                    </a:p>
                    <a:p>
                      <a:pPr algn="ctr"/>
                      <a:r>
                        <a:rPr lang="es-ES" sz="2200" b="1" dirty="0"/>
                        <a:t>24 de marzo</a:t>
                      </a:r>
                      <a:endParaRPr lang="es-MX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División de Sistemas Productivos y Mantenimiento Industrial</a:t>
                      </a:r>
                      <a:endParaRPr lang="es-MX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424727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/>
                        <a:t>Miércoles</a:t>
                      </a:r>
                    </a:p>
                    <a:p>
                      <a:pPr algn="ctr"/>
                      <a:r>
                        <a:rPr lang="es-ES" sz="2200" b="1" dirty="0"/>
                        <a:t>25 de marzo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División de Negocios y Mercadotecnia</a:t>
                      </a:r>
                      <a:endParaRPr lang="es-MX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730147"/>
                  </a:ext>
                </a:extLst>
              </a:tr>
              <a:tr h="1397002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/>
                        <a:t>Jueves</a:t>
                      </a:r>
                    </a:p>
                    <a:p>
                      <a:pPr algn="ctr"/>
                      <a:r>
                        <a:rPr lang="es-ES" sz="2200" b="1" dirty="0"/>
                        <a:t>26 de marzo</a:t>
                      </a:r>
                      <a:endParaRPr lang="es-MX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División de Mecatrónica, Desarrollo de Software e Ingeniería Civil</a:t>
                      </a:r>
                      <a:endParaRPr lang="es-MX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731883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/>
                        <a:t>Viernes</a:t>
                      </a:r>
                    </a:p>
                    <a:p>
                      <a:pPr algn="ctr"/>
                      <a:r>
                        <a:rPr lang="es-ES" sz="2200" b="1" dirty="0"/>
                        <a:t>27 de marzo</a:t>
                      </a:r>
                      <a:endParaRPr lang="es-MX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/>
                        <a:t>División de Química Industrial y Energías Renovables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216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15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0A0306-1EC9-45BA-9B02-C531032636CD}"/>
              </a:ext>
            </a:extLst>
          </p:cNvPr>
          <p:cNvSpPr txBox="1"/>
          <p:nvPr/>
        </p:nvSpPr>
        <p:spPr>
          <a:xfrm>
            <a:off x="796738" y="1536612"/>
            <a:ext cx="1041405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</a:defRPr>
            </a:lvl1pPr>
          </a:lstStyle>
          <a:p>
            <a:r>
              <a:rPr lang="es-ES" dirty="0">
                <a:latin typeface="Avenir Book" panose="02000503020000020003" pitchFamily="2" charset="0"/>
              </a:rPr>
              <a:t>Es necesario aprobar con promedio de satisfactorio (SA) la evaluación de egreso que realizarás previo al inicio del cuatrimestre de estadía.</a:t>
            </a:r>
          </a:p>
          <a:p>
            <a:endParaRPr lang="es-ES" dirty="0">
              <a:latin typeface="Avenir Book" panose="02000503020000020003" pitchFamily="2" charset="0"/>
            </a:endParaRPr>
          </a:p>
          <a:p>
            <a:r>
              <a:rPr lang="es-ES" dirty="0">
                <a:latin typeface="Avenir Book" panose="02000503020000020003" pitchFamily="2" charset="0"/>
              </a:rPr>
              <a:t>Caso contrario tendrás hasta dos oportunidades más para acreditar la evaluación de egreso.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27218D-1171-4583-A3E9-145626C135F1}"/>
              </a:ext>
            </a:extLst>
          </p:cNvPr>
          <p:cNvSpPr txBox="1"/>
          <p:nvPr/>
        </p:nvSpPr>
        <p:spPr>
          <a:xfrm>
            <a:off x="415738" y="311013"/>
            <a:ext cx="6111688" cy="815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r>
              <a:rPr lang="es-ES" dirty="0"/>
              <a:t>EVALUACIÓN DE EGRESO</a:t>
            </a:r>
            <a:endParaRPr lang="en-US" dirty="0"/>
          </a:p>
        </p:txBody>
      </p:sp>
      <p:pic>
        <p:nvPicPr>
          <p:cNvPr id="4100" name="Picture 4" descr="diseño de icono de vector de evaluación 21233308 Vector en Vecteezy">
            <a:extLst>
              <a:ext uri="{FF2B5EF4-FFF2-40B4-BE49-F238E27FC236}">
                <a16:creationId xmlns:a16="http://schemas.microsoft.com/office/drawing/2014/main" id="{9C8F78E2-90D8-45C2-8EFB-07572620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50" y="3706312"/>
            <a:ext cx="2730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325C55-C72C-413A-826A-7F295404C63B}"/>
              </a:ext>
            </a:extLst>
          </p:cNvPr>
          <p:cNvSpPr txBox="1"/>
          <p:nvPr/>
        </p:nvSpPr>
        <p:spPr>
          <a:xfrm>
            <a:off x="796738" y="4313850"/>
            <a:ext cx="767085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</a:defRPr>
            </a:lvl1pPr>
          </a:lstStyle>
          <a:p>
            <a:r>
              <a:rPr lang="es-ES" dirty="0">
                <a:latin typeface="Avenir Book" panose="02000503020000020003" pitchFamily="2" charset="0"/>
              </a:rPr>
              <a:t>El tutor(a) te informará las fechas y laboratorios correspondientes de las dos oportunidades más de evaluación, las fechas corresponden al periodo que comprende el cuatrimestre de estadía.</a:t>
            </a:r>
          </a:p>
        </p:txBody>
      </p:sp>
    </p:spTree>
    <p:extLst>
      <p:ext uri="{BB962C8B-B14F-4D97-AF65-F5344CB8AC3E}">
        <p14:creationId xmlns:p14="http://schemas.microsoft.com/office/powerpoint/2010/main" val="197795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DF9AD00-456A-466C-8EBE-710CCE41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599" y="987300"/>
            <a:ext cx="10537115" cy="521347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Memoria de Estadía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Una vez que la </a:t>
            </a:r>
            <a:r>
              <a:rPr lang="es-ES" b="1" dirty="0">
                <a:solidFill>
                  <a:srgbClr val="199C7F"/>
                </a:solidFill>
                <a:latin typeface="Avenir Book" panose="02000503020000020003" pitchFamily="2" charset="0"/>
              </a:rPr>
              <a:t>UT San Juan </a:t>
            </a:r>
            <a:r>
              <a:rPr lang="es-ES" dirty="0">
                <a:latin typeface="Avenir Book" panose="02000503020000020003" pitchFamily="2" charset="0"/>
              </a:rPr>
              <a:t>y la </a:t>
            </a:r>
            <a:r>
              <a:rPr lang="es-ES" b="1" dirty="0">
                <a:solidFill>
                  <a:srgbClr val="199C7F"/>
                </a:solidFill>
                <a:latin typeface="Avenir Book" panose="02000503020000020003" pitchFamily="2" charset="0"/>
              </a:rPr>
              <a:t>Unidad Económica (empresa)</a:t>
            </a:r>
            <a:r>
              <a:rPr lang="es-ES" dirty="0">
                <a:latin typeface="Avenir Book" panose="02000503020000020003" pitchFamily="2" charset="0"/>
              </a:rPr>
              <a:t> aprueben tu Memoria de Estadía: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Sube el archivo en formato PDF a tu Portal del Estudiante.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Solicita el visto bueno de tu asesor(a) de estadía de la UT San Juan, quien enviará a Servicios Bibliotecarios.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Verifica que el Depto. de Servicios Bibliotecarios retire el adeudo correspondiente.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Realizar el pago correspondiente.</a:t>
            </a:r>
          </a:p>
          <a:p>
            <a:pPr lvl="1"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b="1" dirty="0"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Firma de documentación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En tu portal firmarás la documentación: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es-ES" dirty="0">
                <a:latin typeface="Avenir Medium" panose="02000603020000020003" pitchFamily="2" charset="0"/>
              </a:rPr>
              <a:t>Calificaciones del estudiante en su estadía en la Unidad Económica (Empresa)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es-ES" dirty="0">
                <a:latin typeface="Avenir Medium" panose="02000603020000020003" pitchFamily="2" charset="0"/>
              </a:rPr>
              <a:t>Acta de Toma de Protesta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es-ES" dirty="0">
                <a:latin typeface="Avenir Medium" panose="02000603020000020003" pitchFamily="2" charset="0"/>
              </a:rPr>
              <a:t>Formato de no adeudo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es-ES" dirty="0">
                <a:latin typeface="Avenir Medium" panose="02000603020000020003" pitchFamily="2" charset="0"/>
              </a:rPr>
              <a:t>Documento de confirmación de datos para el trámite de cédula profesional electrónica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Tu Asesor(a) de la UT San Juan firmará tu documentación y enviará al Director de División para su firma.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Director de División firma tu documentación.</a:t>
            </a: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dirty="0">
              <a:latin typeface="Avenir Book" panose="02000503020000020003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03AE4F-D931-429F-9B18-B59B6F0CB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41" y="1089426"/>
            <a:ext cx="854591" cy="854591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5F2B1776-4234-4DC1-B1FE-39275E695E0F}"/>
              </a:ext>
            </a:extLst>
          </p:cNvPr>
          <p:cNvSpPr txBox="1">
            <a:spLocks/>
          </p:cNvSpPr>
          <p:nvPr/>
        </p:nvSpPr>
        <p:spPr>
          <a:xfrm>
            <a:off x="544012" y="171307"/>
            <a:ext cx="11130964" cy="815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pPr algn="l"/>
            <a:r>
              <a:rPr lang="es-ES" sz="4400" dirty="0"/>
              <a:t>ESTADÍAS</a:t>
            </a:r>
            <a:endParaRPr lang="es-MX" sz="4400" dirty="0"/>
          </a:p>
        </p:txBody>
      </p:sp>
      <p:pic>
        <p:nvPicPr>
          <p:cNvPr id="14" name="Picture 2" descr="Document Smalllikeart Gradient icon | Freepik">
            <a:extLst>
              <a:ext uri="{FF2B5EF4-FFF2-40B4-BE49-F238E27FC236}">
                <a16:creationId xmlns:a16="http://schemas.microsoft.com/office/drawing/2014/main" id="{E581DB38-B1AF-472B-82D2-5C36B892D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1" y="3676489"/>
            <a:ext cx="936986" cy="9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50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8C0E783-1215-462C-BFC7-25D9CC4F8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35" y="2819399"/>
            <a:ext cx="11130965" cy="361188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algn="just">
              <a:spcBef>
                <a:spcPct val="20000"/>
              </a:spcBef>
              <a:defRPr/>
            </a:pPr>
            <a:r>
              <a:rPr lang="es-ES_tradnl" sz="1900" dirty="0">
                <a:latin typeface="Avenir Book" panose="02000503020000020003" pitchFamily="2" charset="0"/>
              </a:rPr>
              <a:t>Los documentos que se requieren para tu trámite de emisión de título y cédula profesional electrónica, son los siguientes: </a:t>
            </a:r>
          </a:p>
          <a:p>
            <a:pPr algn="just">
              <a:spcBef>
                <a:spcPct val="20000"/>
              </a:spcBef>
              <a:defRPr/>
            </a:pPr>
            <a:endParaRPr lang="es-ES_tradnl" sz="1600" dirty="0">
              <a:latin typeface="Avenir Book" panose="02000503020000020003" pitchFamily="2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ES_tradnl" sz="1900" dirty="0">
              <a:latin typeface="Avenir Book" panose="02000503020000020003" pitchFamily="2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ES_tradnl" sz="1900" dirty="0">
              <a:latin typeface="Avenir Book" panose="02000503020000020003" pitchFamily="2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ES_tradnl" sz="1900" dirty="0">
              <a:latin typeface="Avenir Book" panose="02000503020000020003" pitchFamily="2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ES_tradnl" sz="1900" dirty="0">
              <a:latin typeface="Avenir Book" panose="02000503020000020003" pitchFamily="2" charset="0"/>
            </a:endParaRPr>
          </a:p>
          <a:p>
            <a:pPr marL="914400" lvl="1" indent="-457200" algn="just">
              <a:spcBef>
                <a:spcPct val="20000"/>
              </a:spcBef>
              <a:buFont typeface="+mj-lt"/>
              <a:buAutoNum type="arabicParenR"/>
              <a:defRPr/>
            </a:pPr>
            <a:endParaRPr lang="es-ES_tradnl" sz="1900" dirty="0">
              <a:latin typeface="Avenir Book" panose="02000503020000020003" pitchFamily="2" charset="0"/>
            </a:endParaRPr>
          </a:p>
          <a:p>
            <a:pPr marL="914400" lvl="1" indent="-457200" algn="just">
              <a:spcBef>
                <a:spcPct val="20000"/>
              </a:spcBef>
              <a:buFont typeface="+mj-lt"/>
              <a:buAutoNum type="arabicParenR"/>
              <a:defRPr/>
            </a:pPr>
            <a:endParaRPr lang="es-ES_tradnl" sz="1900" dirty="0">
              <a:latin typeface="Avenir Book" panose="02000503020000020003" pitchFamily="2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_tradnl" sz="2000" dirty="0">
                <a:latin typeface="Avenir Black" panose="020B0803020203020204" pitchFamily="34" charset="0"/>
              </a:rPr>
              <a:t>Nota:</a:t>
            </a:r>
            <a:r>
              <a:rPr lang="es-ES_tradnl" sz="2000" dirty="0">
                <a:latin typeface="Avenir Book" panose="02000503020000020003" pitchFamily="2" charset="0"/>
              </a:rPr>
              <a:t> </a:t>
            </a:r>
            <a:r>
              <a:rPr lang="es-ES_tradnl" sz="2000" b="1" dirty="0">
                <a:solidFill>
                  <a:srgbClr val="FF0000"/>
                </a:solidFill>
                <a:latin typeface="Avenir Book" panose="02000503020000020003" pitchFamily="2" charset="0"/>
              </a:rPr>
              <a:t>Servicios Escolares te notificará en caso de requerir alguna actualización.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524435" y="2172565"/>
            <a:ext cx="11130964" cy="8545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_tradnl" sz="2400" b="0" dirty="0">
                <a:solidFill>
                  <a:srgbClr val="199C7F"/>
                </a:solidFill>
                <a:latin typeface="Avenir Black" panose="020B0803020203020204" pitchFamily="34" charset="0"/>
                <a:ea typeface="+mn-ea"/>
                <a:cs typeface="+mn-cs"/>
              </a:rPr>
              <a:t>Requerimientos de documentación:</a:t>
            </a:r>
            <a:endParaRPr lang="es-MX" sz="2400" b="0" dirty="0">
              <a:solidFill>
                <a:srgbClr val="199C7F"/>
              </a:solidFill>
              <a:latin typeface="Avenir Black" panose="020B0803020203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A93FEC-947F-48DF-AD26-B1437F41F42E}"/>
              </a:ext>
            </a:extLst>
          </p:cNvPr>
          <p:cNvSpPr txBox="1"/>
          <p:nvPr/>
        </p:nvSpPr>
        <p:spPr>
          <a:xfrm>
            <a:off x="2205479" y="3751709"/>
            <a:ext cx="10013509" cy="148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ES_tradnl" sz="1900" dirty="0">
                <a:latin typeface="Avenir Black" panose="020B0803020203020204" pitchFamily="34" charset="0"/>
              </a:rPr>
              <a:t>Acta de Nacimiento.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ES_tradnl" sz="1900" dirty="0">
                <a:solidFill>
                  <a:srgbClr val="199C7F"/>
                </a:solidFill>
                <a:latin typeface="Avenir Black" panose="020B0803020203020204" pitchFamily="34" charset="0"/>
              </a:rPr>
              <a:t>Certificado de Bachillerato (legalizado).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ES_tradnl" sz="1900" dirty="0">
                <a:latin typeface="Avenir Black" panose="020B0803020203020204" pitchFamily="34" charset="0"/>
              </a:rPr>
              <a:t>CURP (Verificar en la página web de la RENAPO que tu CURP este correcta). </a:t>
            </a:r>
          </a:p>
        </p:txBody>
      </p:sp>
      <p:pic>
        <p:nvPicPr>
          <p:cNvPr id="1026" name="Picture 2" descr="Requerimiento - Iconos gratis de archivos y carpetas">
            <a:extLst>
              <a:ext uri="{FF2B5EF4-FFF2-40B4-BE49-F238E27FC236}">
                <a16:creationId xmlns:a16="http://schemas.microsoft.com/office/drawing/2014/main" id="{D23035A2-92AE-435C-B4E1-52E7C8FE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93" y="3645742"/>
            <a:ext cx="1659559" cy="16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5CCC1E5A-D929-4D6F-843B-6E0B4649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52816"/>
            <a:ext cx="122189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500" dirty="0">
                <a:latin typeface="Avenir Book" panose="02000503020000020003" pitchFamily="2" charset="0"/>
              </a:rPr>
              <a:t>Para aclaraciones marcar al Departamento de Servicios Escolares, Tel. 427 129 2000  Ext. 232, 261, 283 y 308. WhatsApp: 427 152 2014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3AE2FC8-9D36-493B-BAC0-FDDC55FF29C7}"/>
              </a:ext>
            </a:extLst>
          </p:cNvPr>
          <p:cNvSpPr/>
          <p:nvPr/>
        </p:nvSpPr>
        <p:spPr>
          <a:xfrm>
            <a:off x="222827" y="282966"/>
            <a:ext cx="7433335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ES" sz="2800" dirty="0">
                <a:solidFill>
                  <a:srgbClr val="199C7F"/>
                </a:solidFill>
                <a:latin typeface="Avenir Black" panose="020B0803020203020204" pitchFamily="34" charset="0"/>
              </a:rPr>
              <a:t>Titulación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AE9B25F-9828-4505-9107-B42B92C92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873" y="1178515"/>
            <a:ext cx="10537115" cy="102229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marL="0" lvl="1"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400" dirty="0">
                <a:solidFill>
                  <a:srgbClr val="199C7F"/>
                </a:solidFill>
                <a:latin typeface="Avenir Black" panose="020B0803020203020204" pitchFamily="34" charset="0"/>
              </a:rPr>
              <a:t>Fechas para Trámite de Titulación</a:t>
            </a:r>
          </a:p>
          <a:p>
            <a:pPr marL="742950" lvl="1" indent="-285750" algn="just" eaLnBrk="0" hangingPunct="0">
              <a:spcBef>
                <a:spcPts val="11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s-MX" sz="400" dirty="0">
              <a:latin typeface="Avenir Book" panose="02000503020000020003" pitchFamily="2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MX" dirty="0">
                <a:latin typeface="Avenir Book" panose="02000503020000020003" pitchFamily="2" charset="0"/>
              </a:rPr>
              <a:t>El proceso de titulación deberá realizarse del 25 de agosto al 30 de septiembre de 2026.</a:t>
            </a:r>
            <a:endParaRPr lang="es-ES" dirty="0">
              <a:latin typeface="Avenir Medium" panose="02000603020000020003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5826FC0-4C34-4417-97D8-42589700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96" y="975110"/>
            <a:ext cx="1114209" cy="11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6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552742" y="277631"/>
            <a:ext cx="11130964" cy="8545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_tradnl" sz="2800" dirty="0">
                <a:solidFill>
                  <a:srgbClr val="199C7F"/>
                </a:solidFill>
                <a:latin typeface="Avenir Black" panose="020B0803020203020204" pitchFamily="34" charset="0"/>
                <a:ea typeface="+mn-ea"/>
                <a:cs typeface="+mn-cs"/>
              </a:rPr>
              <a:t>Requerimientos de fotografías y folder:</a:t>
            </a:r>
            <a:endParaRPr lang="es-MX" sz="2800" dirty="0">
              <a:solidFill>
                <a:srgbClr val="199C7F"/>
              </a:solidFill>
              <a:latin typeface="Avenir Black" panose="020B0803020203020204" pitchFamily="34" charset="0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107AF96-EFEE-424E-A035-8BA953857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66" t="14156" r="27582" b="17705"/>
          <a:stretch/>
        </p:blipFill>
        <p:spPr>
          <a:xfrm>
            <a:off x="415558" y="2156737"/>
            <a:ext cx="1961530" cy="299337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1E0D9CA-EE90-4B35-8CEE-4D8118E692F8}"/>
              </a:ext>
            </a:extLst>
          </p:cNvPr>
          <p:cNvSpPr txBox="1"/>
          <p:nvPr/>
        </p:nvSpPr>
        <p:spPr>
          <a:xfrm>
            <a:off x="843207" y="1836172"/>
            <a:ext cx="306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Fotografías tamaño Título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CB8A5F8-9FBD-411E-BB08-2682EABDD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16" t="24473" r="52317" b="55560"/>
          <a:stretch/>
        </p:blipFill>
        <p:spPr>
          <a:xfrm>
            <a:off x="4927363" y="2563453"/>
            <a:ext cx="1448037" cy="181090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6B3C6EF-FA3B-4EA6-94DC-268606E04813}"/>
              </a:ext>
            </a:extLst>
          </p:cNvPr>
          <p:cNvSpPr/>
          <p:nvPr/>
        </p:nvSpPr>
        <p:spPr>
          <a:xfrm>
            <a:off x="6558563" y="2642849"/>
            <a:ext cx="1448038" cy="168274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Pérez Arteaga Karla</a:t>
            </a:r>
          </a:p>
          <a:p>
            <a:pPr algn="ctr"/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MA02SM-20</a:t>
            </a:r>
          </a:p>
          <a:p>
            <a:pPr algn="ctr"/>
            <a:endParaRPr lang="es-MX" dirty="0">
              <a:noFill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F624C85-CC50-4619-9E19-BD98EE29C0A5}"/>
              </a:ext>
            </a:extLst>
          </p:cNvPr>
          <p:cNvSpPr txBox="1"/>
          <p:nvPr/>
        </p:nvSpPr>
        <p:spPr>
          <a:xfrm>
            <a:off x="5036060" y="1798572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fotografías tamaño infantil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D5FABE0-FA79-4CAB-979F-B14FFE0DA1CE}"/>
              </a:ext>
            </a:extLst>
          </p:cNvPr>
          <p:cNvSpPr txBox="1"/>
          <p:nvPr/>
        </p:nvSpPr>
        <p:spPr>
          <a:xfrm>
            <a:off x="9096628" y="1836172"/>
            <a:ext cx="282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folder </a:t>
            </a:r>
            <a:r>
              <a:rPr lang="es-MX" b="1" dirty="0">
                <a:solidFill>
                  <a:srgbClr val="00B050"/>
                </a:solidFill>
              </a:rPr>
              <a:t>verde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 tamaño carta</a:t>
            </a:r>
          </a:p>
        </p:txBody>
      </p:sp>
      <p:pic>
        <p:nvPicPr>
          <p:cNvPr id="1026" name="Picture 2" descr="Nassa PV1001 Paquete con 100 Folder Carta, color Verde : Amazon.com.mx:  Oficina y papelería">
            <a:extLst>
              <a:ext uri="{FF2B5EF4-FFF2-40B4-BE49-F238E27FC236}">
                <a16:creationId xmlns:a16="http://schemas.microsoft.com/office/drawing/2014/main" id="{BECF8E3F-982E-47BB-AB02-06DD8BF86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939" y="2546016"/>
            <a:ext cx="1597572" cy="19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E0F8BEC1-6815-4A58-97D1-E9162E67D8B8}"/>
              </a:ext>
            </a:extLst>
          </p:cNvPr>
          <p:cNvSpPr/>
          <p:nvPr/>
        </p:nvSpPr>
        <p:spPr>
          <a:xfrm>
            <a:off x="535282" y="1749905"/>
            <a:ext cx="530578" cy="54186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venir Book" panose="02000503020000020003" pitchFamily="2" charset="0"/>
              </a:rPr>
              <a:t>2</a:t>
            </a:r>
            <a:endParaRPr lang="es-MX" b="1" dirty="0">
              <a:latin typeface="Avenir Book" panose="02000503020000020003" pitchFamily="2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69FAA60-7E08-4BB4-A3A2-991DF445CD8F}"/>
              </a:ext>
            </a:extLst>
          </p:cNvPr>
          <p:cNvSpPr/>
          <p:nvPr/>
        </p:nvSpPr>
        <p:spPr>
          <a:xfrm>
            <a:off x="4759392" y="1720154"/>
            <a:ext cx="530578" cy="54186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venir Book" panose="02000503020000020003" pitchFamily="2" charset="0"/>
              </a:rPr>
              <a:t>5</a:t>
            </a:r>
            <a:endParaRPr lang="es-MX" b="1" dirty="0">
              <a:latin typeface="Avenir Book" panose="02000503020000020003" pitchFamily="2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C7FF8E96-1494-4257-99FC-42E6B0422134}"/>
              </a:ext>
            </a:extLst>
          </p:cNvPr>
          <p:cNvSpPr/>
          <p:nvPr/>
        </p:nvSpPr>
        <p:spPr>
          <a:xfrm>
            <a:off x="8608102" y="1753431"/>
            <a:ext cx="530578" cy="54186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venir Book" panose="02000503020000020003" pitchFamily="2" charset="0"/>
              </a:rPr>
              <a:t>1</a:t>
            </a:r>
            <a:endParaRPr lang="es-MX" b="1" dirty="0">
              <a:latin typeface="Avenir Book" panose="02000503020000020003" pitchFamily="2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9E8F2DD-E3FC-4671-A59E-39D868371FE7}"/>
              </a:ext>
            </a:extLst>
          </p:cNvPr>
          <p:cNvSpPr/>
          <p:nvPr/>
        </p:nvSpPr>
        <p:spPr>
          <a:xfrm>
            <a:off x="2307724" y="2349392"/>
            <a:ext cx="1597572" cy="24615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solidFill>
                  <a:srgbClr val="002060"/>
                </a:solidFill>
                <a:latin typeface="Century Gothic" panose="020B0502020202020204" pitchFamily="34" charset="0"/>
              </a:rPr>
              <a:t>Pérez Arteaga Karla</a:t>
            </a:r>
          </a:p>
          <a:p>
            <a:pPr algn="ctr"/>
            <a:r>
              <a:rPr lang="es-MX" sz="1300" dirty="0">
                <a:solidFill>
                  <a:srgbClr val="002060"/>
                </a:solidFill>
                <a:latin typeface="Century Gothic" panose="020B0502020202020204" pitchFamily="34" charset="0"/>
              </a:rPr>
              <a:t>MA02SM-20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A65C064-CD6A-43ED-9AD9-AD7C455B2A54}"/>
              </a:ext>
            </a:extLst>
          </p:cNvPr>
          <p:cNvSpPr/>
          <p:nvPr/>
        </p:nvSpPr>
        <p:spPr>
          <a:xfrm>
            <a:off x="415558" y="5309807"/>
            <a:ext cx="11387871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ES_tradnl" sz="2000" dirty="0">
                <a:latin typeface="Avenir Next" panose="020B0503020202020204" pitchFamily="34" charset="0"/>
              </a:rPr>
              <a:t>Las fotografías deben de ser tomadas de frente, blanco y negro, fondo blanco, con retoque, en papel mate, con adherible, </a:t>
            </a:r>
            <a:r>
              <a:rPr lang="es-ES_tradnl" sz="2000" b="1" dirty="0">
                <a:latin typeface="Avenir Next" panose="020B0503020202020204" pitchFamily="34" charset="0"/>
              </a:rPr>
              <a:t>NO INSTANTÁNEAS</a:t>
            </a:r>
            <a:r>
              <a:rPr lang="es-ES_tradnl" sz="2000" dirty="0">
                <a:latin typeface="Avenir Next" panose="020B0503020202020204" pitchFamily="34" charset="0"/>
              </a:rPr>
              <a:t>, con vestimenta formal y recientes, las cuales se utilizarán para los documentos oficiales que emite la UT San Juan.</a:t>
            </a:r>
          </a:p>
        </p:txBody>
      </p:sp>
    </p:spTree>
    <p:extLst>
      <p:ext uri="{BB962C8B-B14F-4D97-AF65-F5344CB8AC3E}">
        <p14:creationId xmlns:p14="http://schemas.microsoft.com/office/powerpoint/2010/main" val="343380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06EAA54-1197-459A-84C6-A002823D7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4" y="1129482"/>
            <a:ext cx="11480800" cy="427544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algn="just">
              <a:spcBef>
                <a:spcPct val="20000"/>
              </a:spcBef>
              <a:defRPr/>
            </a:pPr>
            <a:endParaRPr lang="es-ES_tradnl" sz="600" dirty="0">
              <a:latin typeface="Avenir Book" panose="02000503020000020003" pitchFamily="2" charset="0"/>
            </a:endParaRPr>
          </a:p>
          <a:p>
            <a:pPr algn="just" eaLnBrk="0" hangingPunct="0">
              <a:spcBef>
                <a:spcPct val="20000"/>
              </a:spcBef>
              <a:defRPr/>
            </a:pPr>
            <a:endParaRPr lang="es-ES_tradnl" sz="1400" dirty="0">
              <a:latin typeface="Avenir Book" panose="02000503020000020003" pitchFamily="2" charset="0"/>
            </a:endParaRPr>
          </a:p>
          <a:p>
            <a:pPr algn="ctr"/>
            <a:endParaRPr lang="es-ES_tradnl" altLang="es-ES" sz="1600" dirty="0">
              <a:latin typeface="Avenir Black" panose="020B0803020203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476DAD2-D533-4C43-B1A6-9A0D65689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199317"/>
              </p:ext>
            </p:extLst>
          </p:nvPr>
        </p:nvGraphicFramePr>
        <p:xfrm>
          <a:off x="552742" y="1327020"/>
          <a:ext cx="1103674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6746">
                  <a:extLst>
                    <a:ext uri="{9D8B030D-6E8A-4147-A177-3AD203B41FA5}">
                      <a16:colId xmlns:a16="http://schemas.microsoft.com/office/drawing/2014/main" val="144016754"/>
                    </a:ext>
                  </a:extLst>
                </a:gridCol>
              </a:tblGrid>
              <a:tr h="2208019">
                <a:tc>
                  <a:txBody>
                    <a:bodyPr/>
                    <a:lstStyle/>
                    <a:p>
                      <a:pPr algn="l">
                        <a:tabLst>
                          <a:tab pos="0" algn="l"/>
                        </a:tabLst>
                      </a:pPr>
                      <a:endParaRPr lang="es-MX" sz="15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venir Black" panose="020B0803020203020204" pitchFamily="34" charset="0"/>
                      </a:endParaRPr>
                    </a:p>
                    <a:p>
                      <a:pPr algn="ctr"/>
                      <a:r>
                        <a:rPr lang="es-ES" altLang="es-ES" sz="1800" dirty="0">
                          <a:solidFill>
                            <a:schemeClr val="tx1"/>
                          </a:solidFill>
                          <a:latin typeface="Avenir Black" panose="020B0803020203020204" pitchFamily="34" charset="0"/>
                        </a:rPr>
                        <a:t>UNIDAD ACADÉMICA JALPAN</a:t>
                      </a:r>
                    </a:p>
                    <a:p>
                      <a:pPr algn="ctr"/>
                      <a:endParaRPr lang="es-ES" altLang="es-ES" sz="1800" dirty="0">
                        <a:solidFill>
                          <a:schemeClr val="tx1"/>
                        </a:solidFill>
                        <a:latin typeface="Avenir Black" panose="020B0803020203020204" pitchFamily="34" charset="0"/>
                      </a:endParaRPr>
                    </a:p>
                    <a:p>
                      <a:pPr algn="ctr"/>
                      <a:r>
                        <a:rPr lang="es-ES" altLang="es-ES" sz="1800" b="0" dirty="0">
                          <a:solidFill>
                            <a:schemeClr val="tx1"/>
                          </a:solidFill>
                          <a:latin typeface="Avenir Black" panose="020B0803020203020204" pitchFamily="34" charset="0"/>
                        </a:rPr>
                        <a:t>Tomas Fotográficas:</a:t>
                      </a:r>
                      <a:r>
                        <a:rPr lang="es-ES" altLang="es-ES" sz="1800" dirty="0">
                          <a:solidFill>
                            <a:schemeClr val="tx1"/>
                          </a:solidFill>
                          <a:latin typeface="Avenir Black" panose="020B0803020203020204" pitchFamily="34" charset="0"/>
                        </a:rPr>
                        <a:t> </a:t>
                      </a:r>
                      <a:r>
                        <a:rPr lang="es-ES" altLang="es-ES" sz="18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viernes 27 de marzo de 2026. 10:00 horas.</a:t>
                      </a:r>
                    </a:p>
                    <a:p>
                      <a:pPr algn="ctr"/>
                      <a:r>
                        <a:rPr lang="es-ES" altLang="es-ES" sz="1800" dirty="0">
                          <a:solidFill>
                            <a:schemeClr val="tx1"/>
                          </a:solidFill>
                          <a:latin typeface="Avenir Black" panose="020B0803020203020204" pitchFamily="34" charset="0"/>
                        </a:rPr>
                        <a:t>Entrega de fotografías: </a:t>
                      </a:r>
                      <a:r>
                        <a:rPr lang="es-ES" altLang="es-ES" sz="1800" b="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Semana del 13 al 17 de abril de 2026.</a:t>
                      </a:r>
                      <a:endParaRPr lang="es-MX" sz="1500" b="0" i="1" dirty="0">
                        <a:solidFill>
                          <a:schemeClr val="tx1"/>
                        </a:solidFill>
                        <a:latin typeface="Avenir Black" panose="020B0803020203020204" pitchFamily="34" charset="0"/>
                      </a:endParaRPr>
                    </a:p>
                    <a:p>
                      <a:pPr algn="l">
                        <a:tabLst>
                          <a:tab pos="0" algn="l"/>
                        </a:tabLst>
                      </a:pPr>
                      <a:endParaRPr lang="es-MX" sz="15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venir Black" panose="020B0803020203020204" pitchFamily="34" charset="0"/>
                      </a:endParaRPr>
                    </a:p>
                    <a:p>
                      <a:pPr algn="l">
                        <a:tabLst>
                          <a:tab pos="0" algn="l"/>
                        </a:tabLst>
                      </a:pPr>
                      <a:r>
                        <a:rPr lang="es-MX" sz="2000" b="0" i="0" dirty="0">
                          <a:solidFill>
                            <a:srgbClr val="FF0000"/>
                          </a:solidFill>
                          <a:latin typeface="Avenir Black" panose="020B0803020203020204" pitchFamily="34" charset="0"/>
                        </a:rPr>
                        <a:t>Notas: </a:t>
                      </a:r>
                      <a:br>
                        <a:rPr lang="es-MX" sz="2000" b="0" i="0" dirty="0">
                          <a:solidFill>
                            <a:srgbClr val="FF0000"/>
                          </a:solidFill>
                          <a:latin typeface="Avenir Black" panose="020B0803020203020204" pitchFamily="34" charset="0"/>
                        </a:rPr>
                      </a:br>
                      <a:endParaRPr lang="es-MX" sz="2000" b="0" i="0" dirty="0">
                        <a:solidFill>
                          <a:srgbClr val="FF0000"/>
                        </a:solidFill>
                        <a:latin typeface="Avenir Black" panose="020B0803020203020204" pitchFamily="34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r>
                        <a:rPr lang="es-MX" sz="1800" b="0" i="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El coordinador de la UAJ en conjunto con los profesores tutores establecerán fechas y horarios.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endParaRPr lang="es-MX" sz="1800" b="0" i="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r>
                        <a:rPr lang="es-MX" sz="1800" b="0" i="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El</a:t>
                      </a:r>
                      <a:r>
                        <a:rPr lang="es-MX" sz="1800" b="1" i="0" u="none" kern="1200" dirty="0">
                          <a:solidFill>
                            <a:srgbClr val="FF0000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día de la entrega, se recabará tu </a:t>
                      </a:r>
                      <a:r>
                        <a:rPr lang="es-ES" sz="1800" b="0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Black" panose="020B0803020203020204" pitchFamily="34" charset="0"/>
                          <a:ea typeface="+mn-ea"/>
                          <a:cs typeface="+mn-cs"/>
                        </a:rPr>
                        <a:t>firma autógrafa</a:t>
                      </a:r>
                      <a:r>
                        <a:rPr lang="es-ES" sz="1800" b="1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en un dispositivo electrónico, por lo que deberás acudir personalmente.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endParaRPr lang="es-ES" sz="1800" b="0" i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r>
                        <a:rPr lang="es-MX" sz="1800" b="0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Una vez que los estudiantes realicen la entrega de sus fotografías, deberán ser enviadas a las oficinas de Servicios Escolares del Plantel Central San Juan del Río, con el apoyo de algún profesor o compañero de trabajo que realice una comisión al plantel.</a:t>
                      </a:r>
                      <a:endParaRPr lang="es-ES" sz="1800" b="0" i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endParaRPr lang="es-ES" sz="1800" b="0" i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027810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360364" y="441819"/>
            <a:ext cx="11130964" cy="8545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_tradnl" sz="2800" b="0" dirty="0">
                <a:solidFill>
                  <a:srgbClr val="199C7F"/>
                </a:solidFill>
                <a:latin typeface="Avenir Black" panose="020B0803020203020204" pitchFamily="34" charset="0"/>
                <a:ea typeface="+mn-ea"/>
                <a:cs typeface="+mn-cs"/>
              </a:rPr>
              <a:t>Fechas para entrega de fotografías y folder:</a:t>
            </a:r>
            <a:endParaRPr lang="es-MX" sz="2800" b="0" dirty="0">
              <a:solidFill>
                <a:srgbClr val="199C7F"/>
              </a:solidFill>
              <a:latin typeface="Avenir Black" panose="020B0803020203020204" pitchFamily="34" charset="0"/>
              <a:ea typeface="+mn-ea"/>
              <a:cs typeface="+mn-cs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BF96B0-32C7-41A1-B2DC-B386AFCB0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9369"/>
            <a:ext cx="122189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500" dirty="0">
                <a:latin typeface="Avenir Book" panose="02000503020000020003" pitchFamily="2" charset="0"/>
              </a:rPr>
              <a:t>Para aclaraciones marcar al Departamento de Servicios Escolares, Tel. 427 1292000  Ext. 232, 261, 283 y 308. WhatsApp: 427 152 2014 </a:t>
            </a:r>
          </a:p>
        </p:txBody>
      </p:sp>
    </p:spTree>
    <p:extLst>
      <p:ext uri="{BB962C8B-B14F-4D97-AF65-F5344CB8AC3E}">
        <p14:creationId xmlns:p14="http://schemas.microsoft.com/office/powerpoint/2010/main" val="228727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72E2999-F398-4F5F-8C84-6DE69BF6EFF4}"/>
              </a:ext>
            </a:extLst>
          </p:cNvPr>
          <p:cNvGrpSpPr/>
          <p:nvPr/>
        </p:nvGrpSpPr>
        <p:grpSpPr>
          <a:xfrm rot="16200000">
            <a:off x="7314288" y="1729362"/>
            <a:ext cx="644035" cy="644035"/>
            <a:chOff x="9217671" y="1900730"/>
            <a:chExt cx="644035" cy="64403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Flecha: hacia abajo 2">
              <a:extLst>
                <a:ext uri="{FF2B5EF4-FFF2-40B4-BE49-F238E27FC236}">
                  <a16:creationId xmlns:a16="http://schemas.microsoft.com/office/drawing/2014/main" id="{EAE38DB6-D821-423C-BAC7-569B43F8676D}"/>
                </a:ext>
              </a:extLst>
            </p:cNvPr>
            <p:cNvSpPr/>
            <p:nvPr/>
          </p:nvSpPr>
          <p:spPr>
            <a:xfrm>
              <a:off x="9217671" y="1900730"/>
              <a:ext cx="644035" cy="644035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Flecha: hacia abajo 4">
              <a:extLst>
                <a:ext uri="{FF2B5EF4-FFF2-40B4-BE49-F238E27FC236}">
                  <a16:creationId xmlns:a16="http://schemas.microsoft.com/office/drawing/2014/main" id="{BBF033FD-9A00-4ED7-9E83-55325E4A45B7}"/>
                </a:ext>
              </a:extLst>
            </p:cNvPr>
            <p:cNvSpPr txBox="1"/>
            <p:nvPr/>
          </p:nvSpPr>
          <p:spPr>
            <a:xfrm>
              <a:off x="9362579" y="1900730"/>
              <a:ext cx="354219" cy="48463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29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8170062B-DC64-438E-AEF6-38E57071E29F}"/>
              </a:ext>
            </a:extLst>
          </p:cNvPr>
          <p:cNvSpPr txBox="1"/>
          <p:nvPr/>
        </p:nvSpPr>
        <p:spPr>
          <a:xfrm>
            <a:off x="544012" y="1543575"/>
            <a:ext cx="6733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 err="1">
                <a:latin typeface="Avenir Book" panose="02000503020000020003" pitchFamily="2" charset="0"/>
              </a:rPr>
              <a:t>Creatifoto</a:t>
            </a:r>
            <a:r>
              <a:rPr lang="es-ES_tradnl" b="1" dirty="0">
                <a:latin typeface="Avenir Book" panose="02000503020000020003" pitchFamily="2" charset="0"/>
              </a:rPr>
              <a:t> </a:t>
            </a:r>
            <a:r>
              <a:rPr lang="es-ES_tradnl" dirty="0">
                <a:latin typeface="Avenir Book" panose="02000503020000020003" pitchFamily="2" charset="0"/>
              </a:rPr>
              <a:t>- Paquete que incluye 3 fotografías tamaño título, 9 tamaño infantil y 2 archivos digitales en color (tamaño infantil y toma completa) por un precio de </a:t>
            </a:r>
            <a:r>
              <a:rPr lang="es-ES_tradnl" b="1" dirty="0">
                <a:latin typeface="Avenir Book" panose="02000503020000020003" pitchFamily="2" charset="0"/>
              </a:rPr>
              <a:t>$450.00.</a:t>
            </a:r>
          </a:p>
          <a:p>
            <a:pPr algn="just"/>
            <a:endParaRPr lang="es-ES_tradnl" b="1" dirty="0">
              <a:latin typeface="Avenir Book" panose="02000503020000020003" pitchFamily="2" charset="0"/>
            </a:endParaRPr>
          </a:p>
          <a:p>
            <a:pPr algn="just"/>
            <a:r>
              <a:rPr lang="es-ES_tradnl" dirty="0">
                <a:latin typeface="Avenir Book" panose="02000503020000020003" pitchFamily="2" charset="0"/>
              </a:rPr>
              <a:t>Contacto:</a:t>
            </a:r>
            <a:r>
              <a:rPr lang="es-ES_tradnl" b="1" dirty="0">
                <a:latin typeface="Avenir Book" panose="02000503020000020003" pitchFamily="2" charset="0"/>
              </a:rPr>
              <a:t> Lic. Gloria Olvera Ramirez,</a:t>
            </a:r>
            <a:r>
              <a:rPr lang="es-ES_tradnl" dirty="0">
                <a:latin typeface="Avenir Book" panose="02000503020000020003" pitchFamily="2" charset="0"/>
              </a:rPr>
              <a:t> Teléfonos: </a:t>
            </a:r>
            <a:r>
              <a:rPr lang="es-ES_tradnl" b="1" dirty="0">
                <a:latin typeface="Avenir Book" panose="02000503020000020003" pitchFamily="2" charset="0"/>
              </a:rPr>
              <a:t>442 216 06 23 / 442 215 47 54</a:t>
            </a:r>
            <a:r>
              <a:rPr lang="es-ES_tradnl" dirty="0">
                <a:latin typeface="Avenir Book" panose="02000503020000020003" pitchFamily="2" charset="0"/>
              </a:rPr>
              <a:t>.</a:t>
            </a:r>
            <a:endParaRPr lang="es-MX" sz="1400" dirty="0">
              <a:latin typeface="Avenir Book" panose="02000503020000020003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25D481-A808-4CCA-A21A-2207E99371B4}"/>
              </a:ext>
            </a:extLst>
          </p:cNvPr>
          <p:cNvSpPr txBox="1"/>
          <p:nvPr/>
        </p:nvSpPr>
        <p:spPr>
          <a:xfrm>
            <a:off x="8120943" y="1445822"/>
            <a:ext cx="3734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 err="1">
                <a:latin typeface="Avenir Book" panose="02000503020000020003" pitchFamily="2" charset="0"/>
              </a:rPr>
              <a:t>Creatifoto</a:t>
            </a:r>
            <a:r>
              <a:rPr lang="es-ES_tradnl" dirty="0">
                <a:latin typeface="Avenir Book" panose="02000503020000020003" pitchFamily="2" charset="0"/>
              </a:rPr>
              <a:t> se encarga de entregar las fotografías en formato digital directamente a la UT San Juan.</a:t>
            </a:r>
            <a:endParaRPr lang="es-MX" dirty="0">
              <a:latin typeface="Avenir Book" panose="02000503020000020003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CA4903E-B01D-4846-A548-A8C97AF2BEAB}"/>
              </a:ext>
            </a:extLst>
          </p:cNvPr>
          <p:cNvSpPr txBox="1">
            <a:spLocks/>
          </p:cNvSpPr>
          <p:nvPr/>
        </p:nvSpPr>
        <p:spPr>
          <a:xfrm>
            <a:off x="544012" y="515900"/>
            <a:ext cx="11130964" cy="7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" sz="2800" b="0" dirty="0">
                <a:solidFill>
                  <a:srgbClr val="199C7F"/>
                </a:solidFill>
                <a:latin typeface="Avenir Black" panose="020B0803020203020204" pitchFamily="34" charset="0"/>
              </a:rPr>
              <a:t>Convenio con foto estudio</a:t>
            </a:r>
            <a:endParaRPr lang="es-MX" sz="2800" b="0" dirty="0">
              <a:solidFill>
                <a:srgbClr val="199C7F"/>
              </a:solidFill>
              <a:latin typeface="Avenir Black" panose="020B08030202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0AFBB7-1EB9-47B6-99CC-22976778D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662" y="3139613"/>
            <a:ext cx="5365316" cy="309361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B078DDB-9FB9-48DC-8B6A-4F79F191E0C1}"/>
              </a:ext>
            </a:extLst>
          </p:cNvPr>
          <p:cNvSpPr txBox="1"/>
          <p:nvPr/>
        </p:nvSpPr>
        <p:spPr>
          <a:xfrm>
            <a:off x="544012" y="3239935"/>
            <a:ext cx="5365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Avenir Book" panose="02000503020000020003" pitchFamily="2" charset="0"/>
              </a:rPr>
              <a:t>En caso de elegir otro estudio fotográfico, deberás solicitar la fotografía digital con las siguientes características:</a:t>
            </a:r>
            <a:endParaRPr lang="es-MX" sz="1400" dirty="0">
              <a:latin typeface="Avenir Book" panose="02000503020000020003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03BC2C-817C-4EF7-AE4F-BA73A153FCCB}"/>
              </a:ext>
            </a:extLst>
          </p:cNvPr>
          <p:cNvSpPr txBox="1"/>
          <p:nvPr/>
        </p:nvSpPr>
        <p:spPr>
          <a:xfrm>
            <a:off x="544012" y="4290018"/>
            <a:ext cx="53653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Avenir Book" panose="02000503020000020003" pitchFamily="2" charset="0"/>
              </a:rPr>
              <a:t>Enviarla a los siguientes correos:</a:t>
            </a:r>
          </a:p>
          <a:p>
            <a:r>
              <a:rPr lang="es-ES_tradnl" dirty="0">
                <a:latin typeface="Avenir Book" panose="02000503020000020003" pitchFamily="2" charset="0"/>
                <a:hlinkClick r:id="rId3"/>
              </a:rPr>
              <a:t>augaldeo@utsjr.edu.mx</a:t>
            </a:r>
            <a:endParaRPr lang="es-ES_tradnl" dirty="0">
              <a:latin typeface="Avenir Book" panose="02000503020000020003" pitchFamily="2" charset="0"/>
            </a:endParaRPr>
          </a:p>
          <a:p>
            <a:r>
              <a:rPr lang="es-ES_tradnl" dirty="0">
                <a:latin typeface="Avenir Book" panose="02000503020000020003" pitchFamily="2" charset="0"/>
                <a:hlinkClick r:id="rId4"/>
              </a:rPr>
              <a:t>adorantesu@utsjr.edu.mx</a:t>
            </a:r>
            <a:r>
              <a:rPr lang="es-ES_tradnl" dirty="0">
                <a:latin typeface="Avenir Book" panose="02000503020000020003" pitchFamily="2" charset="0"/>
              </a:rPr>
              <a:t>	</a:t>
            </a:r>
          </a:p>
          <a:p>
            <a:endParaRPr lang="es-ES_tradnl" dirty="0">
              <a:latin typeface="Avenir Book" panose="02000503020000020003" pitchFamily="2" charset="0"/>
            </a:endParaRPr>
          </a:p>
          <a:p>
            <a:r>
              <a:rPr lang="es-ES_tradnl" dirty="0">
                <a:latin typeface="Avenir Book" panose="02000503020000020003" pitchFamily="2" charset="0"/>
              </a:rPr>
              <a:t>O traerla en una memoria USB el día de entrega de tus fotografías físicas.</a:t>
            </a:r>
            <a:br>
              <a:rPr lang="es-ES_tradnl" dirty="0">
                <a:latin typeface="Avenir Book" panose="02000503020000020003" pitchFamily="2" charset="0"/>
              </a:rPr>
            </a:br>
            <a:endParaRPr lang="es-MX" sz="1400" dirty="0">
              <a:latin typeface="Avenir Book" panose="02000503020000020003" pitchFamily="2" charset="0"/>
            </a:endParaRPr>
          </a:p>
        </p:txBody>
      </p:sp>
      <p:sp>
        <p:nvSpPr>
          <p:cNvPr id="12" name="Flecha abajo 3">
            <a:extLst>
              <a:ext uri="{FF2B5EF4-FFF2-40B4-BE49-F238E27FC236}">
                <a16:creationId xmlns:a16="http://schemas.microsoft.com/office/drawing/2014/main" id="{5480E774-E674-45D2-A9F2-6197A1BFD575}"/>
              </a:ext>
            </a:extLst>
          </p:cNvPr>
          <p:cNvSpPr/>
          <p:nvPr/>
        </p:nvSpPr>
        <p:spPr>
          <a:xfrm rot="16200000">
            <a:off x="4808818" y="3189507"/>
            <a:ext cx="457293" cy="174372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6334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DF9AD00-456A-466C-8EBE-710CCE41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036" y="1668479"/>
            <a:ext cx="10049178" cy="4918059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Realizar y concluir tu estadía</a:t>
            </a:r>
          </a:p>
          <a:p>
            <a:pPr marL="457200" indent="-457200" algn="just" eaLnBrk="0" hangingPunct="0">
              <a:spcBef>
                <a:spcPts val="110"/>
              </a:spcBef>
              <a:buAutoNum type="arabicPeriod" startAt="5"/>
              <a:tabLst>
                <a:tab pos="457200" algn="l"/>
              </a:tabLst>
              <a:defRPr/>
            </a:pPr>
            <a:endParaRPr lang="es-ES" sz="500" dirty="0">
              <a:solidFill>
                <a:schemeClr val="accent1">
                  <a:lumMod val="50000"/>
                </a:schemeClr>
              </a:solidFill>
              <a:latin typeface="Avenir Black" panose="020B0803020203020204" pitchFamily="34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dirty="0">
                <a:latin typeface="Avenir Book" panose="02000503020000020003" pitchFamily="2" charset="0"/>
              </a:rPr>
              <a:t>Finaliza satisfactoriamente tu proyecto de estadía </a:t>
            </a:r>
            <a:r>
              <a:rPr lang="es-ES" sz="1600" b="1" dirty="0">
                <a:latin typeface="Avenir Book" panose="02000503020000020003" pitchFamily="2" charset="0"/>
              </a:rPr>
              <a:t>(05 de mayo al 21 de agosto de 2026)</a:t>
            </a:r>
            <a:endParaRPr lang="es-ES" sz="1600" dirty="0">
              <a:latin typeface="Avenir Book" panose="02000503020000020003" pitchFamily="2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sz="1600" dirty="0">
              <a:latin typeface="Avenir Book" panose="02000503020000020003" pitchFamily="2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sz="1600" dirty="0"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Pago del trámite de titulación</a:t>
            </a:r>
          </a:p>
          <a:p>
            <a:pPr marL="457200" indent="-457200" algn="just" eaLnBrk="0" hangingPunct="0">
              <a:spcBef>
                <a:spcPts val="110"/>
              </a:spcBef>
              <a:buAutoNum type="arabicPeriod" startAt="6"/>
              <a:tabLst>
                <a:tab pos="457200" algn="l"/>
              </a:tabLst>
              <a:defRPr/>
            </a:pPr>
            <a:endParaRPr lang="es-ES" sz="500" dirty="0">
              <a:solidFill>
                <a:schemeClr val="accent1">
                  <a:lumMod val="50000"/>
                </a:schemeClr>
              </a:solidFill>
              <a:latin typeface="Avenir Black" panose="020B0803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>
                <a:latin typeface="Avenir Book" panose="02000503020000020003" pitchFamily="2" charset="0"/>
              </a:rPr>
              <a:t>Concluido tu proyecto de estadía: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latin typeface="Avenir Book" panose="02000503020000020003" pitchFamily="2" charset="0"/>
              </a:rPr>
              <a:t>Ingresa al </a:t>
            </a:r>
            <a:r>
              <a:rPr lang="es-ES" sz="1600" b="1" dirty="0">
                <a:latin typeface="Avenir Book" panose="02000503020000020003" pitchFamily="2" charset="0"/>
              </a:rPr>
              <a:t>Portal del Estudiante → Pagos en línea → Otros pagos</a:t>
            </a:r>
            <a:endParaRPr lang="es-ES" sz="1600" dirty="0">
              <a:latin typeface="Avenir Book" panose="02000503020000020003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latin typeface="Avenir Book" panose="02000503020000020003" pitchFamily="2" charset="0"/>
              </a:rPr>
              <a:t>Selecciona el concepto </a:t>
            </a:r>
            <a:r>
              <a:rPr lang="es-ES" sz="1600" b="1" i="1" dirty="0">
                <a:latin typeface="Avenir Book" panose="02000503020000020003" pitchFamily="2" charset="0"/>
              </a:rPr>
              <a:t>TRÁMITE DE TITULACIÓN TSU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b="1" dirty="0">
                <a:latin typeface="Avenir Book" panose="02000503020000020003" pitchFamily="2" charset="0"/>
              </a:rPr>
              <a:t>Monto:</a:t>
            </a:r>
            <a:r>
              <a:rPr lang="es-ES" sz="1600" dirty="0">
                <a:latin typeface="Avenir Book" panose="02000503020000020003" pitchFamily="2" charset="0"/>
              </a:rPr>
              <a:t> 20.26 UMA’s ≈ </a:t>
            </a:r>
            <a:r>
              <a:rPr lang="es-ES" sz="1600" b="1" dirty="0">
                <a:solidFill>
                  <a:srgbClr val="C00000"/>
                </a:solidFill>
                <a:latin typeface="Avenir Book" panose="02000503020000020003" pitchFamily="2" charset="0"/>
              </a:rPr>
              <a:t>$2,377.00 M.N.</a:t>
            </a:r>
          </a:p>
          <a:p>
            <a:pPr marL="800100" lvl="1" indent="-342900">
              <a:buFont typeface="+mj-lt"/>
              <a:buAutoNum type="arabicPeriod"/>
            </a:pPr>
            <a:endParaRPr lang="es-ES" sz="1600" b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Realiza trámite de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e.firma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 ante el SAT</a:t>
            </a:r>
          </a:p>
          <a:p>
            <a:pPr marL="342900" indent="-342900" algn="just" eaLnBrk="0" hangingPunct="0">
              <a:spcBef>
                <a:spcPts val="110"/>
              </a:spcBef>
              <a:buFont typeface="+mj-lt"/>
              <a:buAutoNum type="arabicPeriod" startAt="12"/>
              <a:tabLst>
                <a:tab pos="457200" algn="l"/>
              </a:tabLst>
              <a:defRPr/>
            </a:pPr>
            <a:endParaRPr lang="es-ES" sz="500" dirty="0">
              <a:solidFill>
                <a:schemeClr val="accent1">
                  <a:lumMod val="50000"/>
                </a:schemeClr>
              </a:solidFill>
              <a:latin typeface="Avenir Black" panose="020B0803020203020204" pitchFamily="34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dirty="0">
                <a:latin typeface="Avenir Book" panose="02000503020000020003" pitchFamily="2" charset="0"/>
              </a:rPr>
              <a:t>Requisito </a:t>
            </a:r>
            <a:r>
              <a:rPr lang="es-ES" sz="1600" b="1" dirty="0">
                <a:latin typeface="Avenir Book" panose="02000503020000020003" pitchFamily="2" charset="0"/>
              </a:rPr>
              <a:t>indispensable</a:t>
            </a:r>
            <a:r>
              <a:rPr lang="es-ES" sz="1600" dirty="0">
                <a:latin typeface="Avenir Book" panose="02000503020000020003" pitchFamily="2" charset="0"/>
              </a:rPr>
              <a:t> para tramitar la Cédula Profesional Electrónica.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dirty="0">
                <a:latin typeface="Avenir Book" panose="02000503020000020003" pitchFamily="2" charset="0"/>
              </a:rPr>
              <a:t>Trámite de cédula profesional ante la Dirección General de Profesiones 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dirty="0">
                <a:latin typeface="Avenir Black" panose="020B0803020203020204" pitchFamily="34" charset="0"/>
              </a:rPr>
              <a:t>Monto:</a:t>
            </a:r>
            <a:r>
              <a:rPr lang="es-ES" sz="1600" dirty="0">
                <a:latin typeface="Avenir Book" panose="02000503020000020003" pitchFamily="2" charset="0"/>
              </a:rPr>
              <a:t> $1,800.00 aprox.</a:t>
            </a:r>
          </a:p>
          <a:p>
            <a:pPr marL="800100" lvl="1" indent="-342900">
              <a:buFont typeface="+mj-lt"/>
              <a:buAutoNum type="arabicPeriod"/>
            </a:pPr>
            <a:endParaRPr lang="es-ES" sz="1600" b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MX" sz="1600" dirty="0">
                <a:solidFill>
                  <a:srgbClr val="FF0000"/>
                </a:solidFill>
                <a:latin typeface="Avenir Black" panose="020B0803020203020204" pitchFamily="34" charset="0"/>
              </a:rPr>
              <a:t>Nota:</a:t>
            </a:r>
            <a:r>
              <a:rPr lang="es-MX" sz="1600" dirty="0">
                <a:solidFill>
                  <a:srgbClr val="FF0000"/>
                </a:solidFill>
                <a:latin typeface="Avenir Book" panose="02000503020000020003" pitchFamily="2" charset="0"/>
              </a:rPr>
              <a:t> </a:t>
            </a:r>
            <a:r>
              <a:rPr lang="es-MX" sz="1600" dirty="0">
                <a:solidFill>
                  <a:srgbClr val="002060"/>
                </a:solidFill>
                <a:latin typeface="Avenir Book" panose="02000503020000020003" pitchFamily="2" charset="0"/>
              </a:rPr>
              <a:t>Todo Egresado Titulado de la UT San Juan, podrá gestionar de manera independiente su</a:t>
            </a:r>
            <a:r>
              <a:rPr lang="es-MX" sz="1600" dirty="0">
                <a:solidFill>
                  <a:srgbClr val="002060"/>
                </a:solidFill>
                <a:latin typeface="Avenir Black" panose="020B0803020203020204" pitchFamily="34" charset="0"/>
              </a:rPr>
              <a:t> </a:t>
            </a:r>
            <a:br>
              <a:rPr lang="es-MX" sz="1600" dirty="0">
                <a:solidFill>
                  <a:srgbClr val="002060"/>
                </a:solidFill>
                <a:latin typeface="Avenir Black" panose="020B0803020203020204" pitchFamily="34" charset="0"/>
              </a:rPr>
            </a:br>
            <a:r>
              <a:rPr lang="es-MX" sz="1600" dirty="0">
                <a:solidFill>
                  <a:srgbClr val="002060"/>
                </a:solidFill>
                <a:latin typeface="Avenir Black" panose="020B0803020203020204" pitchFamily="34" charset="0"/>
              </a:rPr>
              <a:t>Cédula Profesional Estatal de Querétaro.</a:t>
            </a: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sz="16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s-ES" sz="16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sz="1600" dirty="0">
              <a:latin typeface="Avenir Book" panose="02000503020000020003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B97A090-7E36-4C3C-B414-E9DB306F2140}"/>
              </a:ext>
            </a:extLst>
          </p:cNvPr>
          <p:cNvSpPr txBox="1">
            <a:spLocks/>
          </p:cNvSpPr>
          <p:nvPr/>
        </p:nvSpPr>
        <p:spPr>
          <a:xfrm>
            <a:off x="524436" y="691926"/>
            <a:ext cx="11130964" cy="8545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199C7F"/>
                </a:solidFill>
                <a:latin typeface="Avenir Black" panose="020B0803020203020204" pitchFamily="34" charset="0"/>
              </a:rPr>
              <a:t>Pasos para realizar el Trámite de Titulación de T.S.U.</a:t>
            </a:r>
            <a:endParaRPr lang="es-MX" sz="2800" dirty="0">
              <a:solidFill>
                <a:srgbClr val="199C7F"/>
              </a:solidFill>
              <a:latin typeface="Avenir Black" panose="020B0803020203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617E47-AF06-4C9C-BC90-38415701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94" y="1689397"/>
            <a:ext cx="787490" cy="7874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B41EC3-3AAC-433F-BBAA-FA1AC862B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7" y="2904756"/>
            <a:ext cx="1061484" cy="1061484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E552003-16C4-4715-A230-5F359EED0FC6}"/>
              </a:ext>
            </a:extLst>
          </p:cNvPr>
          <p:cNvGrpSpPr/>
          <p:nvPr/>
        </p:nvGrpSpPr>
        <p:grpSpPr>
          <a:xfrm>
            <a:off x="425666" y="4881299"/>
            <a:ext cx="1338143" cy="616443"/>
            <a:chOff x="815239" y="5185051"/>
            <a:chExt cx="1338143" cy="616443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8A122B4-9613-416B-AE30-A54BB0B15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3185" t="3551" r="36628" b="-1"/>
            <a:stretch/>
          </p:blipFill>
          <p:spPr>
            <a:xfrm>
              <a:off x="1276350" y="5185051"/>
              <a:ext cx="877032" cy="61644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AD89E70-2337-4008-BA6D-894A683F7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0381" t="3397" r="-1254" b="12892"/>
            <a:stretch/>
          </p:blipFill>
          <p:spPr>
            <a:xfrm>
              <a:off x="815239" y="5233876"/>
              <a:ext cx="498998" cy="396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45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DF9AD00-456A-466C-8EBE-710CCE41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163" y="1566756"/>
            <a:ext cx="9843952" cy="293380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sz="1600" dirty="0"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Verificación de adeudos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Avenir Black" panose="020B0803020203020204" pitchFamily="34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b="1" dirty="0">
                <a:latin typeface="Avenir Book" panose="02000503020000020003" pitchFamily="2" charset="0"/>
              </a:rPr>
              <a:t>Portal del Estudiante –&gt; Académicos -&gt; Adeudos</a:t>
            </a:r>
          </a:p>
          <a:p>
            <a:pPr marL="742950" lvl="1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dirty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rPr>
              <a:t>Si tienes algún adeudo de cualquier tipo, deberás cubrirlo para poder continuar con la titulación</a:t>
            </a:r>
          </a:p>
          <a:p>
            <a:pPr marL="742950" lvl="1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sz="1600" dirty="0">
              <a:solidFill>
                <a:schemeClr val="bg2">
                  <a:lumMod val="10000"/>
                </a:schemeClr>
              </a:solidFill>
              <a:latin typeface="Avenir Book" panose="02000503020000020003" pitchFamily="2" charset="0"/>
            </a:endParaRPr>
          </a:p>
          <a:p>
            <a:pPr marL="742950" lvl="1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sz="1600" dirty="0">
              <a:solidFill>
                <a:schemeClr val="bg2">
                  <a:lumMod val="10000"/>
                </a:schemeClr>
              </a:solidFill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Titulación</a:t>
            </a:r>
          </a:p>
          <a:p>
            <a:pPr marL="342900" indent="-342900" algn="just" eaLnBrk="0" hangingPunct="0">
              <a:spcBef>
                <a:spcPts val="110"/>
              </a:spcBef>
              <a:buFont typeface="+mj-lt"/>
              <a:buAutoNum type="arabicPeriod" startAt="11"/>
              <a:tabLst>
                <a:tab pos="457200" algn="l"/>
              </a:tabLst>
              <a:defRPr/>
            </a:pPr>
            <a:endParaRPr lang="es-ES" sz="500" dirty="0">
              <a:solidFill>
                <a:schemeClr val="accent1">
                  <a:lumMod val="50000"/>
                </a:schemeClr>
              </a:solidFill>
              <a:latin typeface="Avenir Black" panose="020B0803020203020204" pitchFamily="34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dirty="0">
                <a:latin typeface="Avenir Book" panose="02000503020000020003" pitchFamily="2" charset="0"/>
              </a:rPr>
              <a:t>Ejecutar las acciones para titulación según indicaciones de tus Asesores, Dirección de Carrera y Unidad Económica.</a:t>
            </a:r>
          </a:p>
          <a:p>
            <a:pPr marL="742950" lvl="1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sz="1600" dirty="0">
              <a:solidFill>
                <a:schemeClr val="bg2">
                  <a:lumMod val="10000"/>
                </a:schemeClr>
              </a:solidFill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sz="1600" dirty="0">
              <a:latin typeface="Avenir Black" panose="020B0803020203020204" pitchFamily="34" charset="0"/>
            </a:endParaRPr>
          </a:p>
          <a:p>
            <a:pPr marL="342900" indent="-342900" algn="just" eaLnBrk="0" hangingPunct="0">
              <a:spcBef>
                <a:spcPts val="110"/>
              </a:spcBef>
              <a:buAutoNum type="arabicPeriod" startAt="7"/>
              <a:tabLst>
                <a:tab pos="457200" algn="l"/>
              </a:tabLst>
              <a:defRPr/>
            </a:pPr>
            <a:endParaRPr lang="es-ES" sz="1600" dirty="0">
              <a:latin typeface="Avenir Book" panose="02000503020000020003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CC9FA75-528D-4D23-999A-198F4FD3CDB6}"/>
              </a:ext>
            </a:extLst>
          </p:cNvPr>
          <p:cNvSpPr txBox="1">
            <a:spLocks/>
          </p:cNvSpPr>
          <p:nvPr/>
        </p:nvSpPr>
        <p:spPr>
          <a:xfrm>
            <a:off x="524436" y="627454"/>
            <a:ext cx="11130964" cy="8545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199C7F"/>
                </a:solidFill>
                <a:latin typeface="Avenir Black" panose="020B0803020203020204" pitchFamily="34" charset="0"/>
              </a:rPr>
              <a:t>Pasos para realizar el Trámite de Titulación de T.S.U.</a:t>
            </a:r>
            <a:endParaRPr lang="es-MX" sz="2800" dirty="0">
              <a:solidFill>
                <a:srgbClr val="199C7F"/>
              </a:solidFill>
              <a:latin typeface="Avenir Black" panose="020B0803020203020204" pitchFamily="34" charset="0"/>
            </a:endParaRPr>
          </a:p>
        </p:txBody>
      </p:sp>
      <p:pic>
        <p:nvPicPr>
          <p:cNvPr id="4098" name="Picture 2" descr="Encuesta - Iconos gratis de márketing">
            <a:extLst>
              <a:ext uri="{FF2B5EF4-FFF2-40B4-BE49-F238E27FC236}">
                <a16:creationId xmlns:a16="http://schemas.microsoft.com/office/drawing/2014/main" id="{2F97789C-E726-4431-9F24-4CF03C9D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6" y="1834562"/>
            <a:ext cx="854591" cy="8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A25FA5D-C382-468B-BEF0-59B097B1FF0D}"/>
              </a:ext>
            </a:extLst>
          </p:cNvPr>
          <p:cNvGrpSpPr/>
          <p:nvPr/>
        </p:nvGrpSpPr>
        <p:grpSpPr>
          <a:xfrm>
            <a:off x="955087" y="3041670"/>
            <a:ext cx="767241" cy="936986"/>
            <a:chOff x="1275764" y="3451315"/>
            <a:chExt cx="767241" cy="119670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373C9C0-7D13-41C6-A3F7-3E5751E7D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48" t="12983" r="60665" b="11930"/>
            <a:stretch/>
          </p:blipFill>
          <p:spPr>
            <a:xfrm>
              <a:off x="1275764" y="3451315"/>
              <a:ext cx="559210" cy="1196709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F435AEEF-244E-4410-82BD-589EB602033A}"/>
                </a:ext>
              </a:extLst>
            </p:cNvPr>
            <p:cNvSpPr txBox="1"/>
            <p:nvPr/>
          </p:nvSpPr>
          <p:spPr>
            <a:xfrm>
              <a:off x="1757520" y="3936557"/>
              <a:ext cx="285485" cy="412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278430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58590" y="1213836"/>
            <a:ext cx="10901808" cy="512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ES" dirty="0">
                <a:latin typeface="Avenir Black" panose="020B0803020203020204" pitchFamily="34" charset="0"/>
              </a:rPr>
              <a:t>No se aceptan trámites de titulación</a:t>
            </a:r>
            <a:r>
              <a:rPr lang="es-ES" dirty="0">
                <a:latin typeface="Avenir Book" panose="02000503020000020003" pitchFamily="2" charset="0"/>
              </a:rPr>
              <a:t> con fechas del mes anterior una vez </a:t>
            </a:r>
            <a:r>
              <a:rPr lang="es-ES" dirty="0">
                <a:latin typeface="Avenir Black" panose="020B0803020203020204" pitchFamily="34" charset="0"/>
              </a:rPr>
              <a:t>iniciado un nuevo mes</a:t>
            </a:r>
            <a:r>
              <a:rPr lang="es-ES" dirty="0">
                <a:latin typeface="Avenir Book" panose="02000503020000020003" pitchFamily="2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s-ES" dirty="0">
              <a:latin typeface="Avenir Book" panose="02000503020000020003" pitchFamily="2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ES" dirty="0">
                <a:latin typeface="Avenir Book" panose="02000503020000020003" pitchFamily="2" charset="0"/>
              </a:rPr>
              <a:t>Una vez concluido el trámite de titulación, </a:t>
            </a:r>
            <a:r>
              <a:rPr lang="es-ES" dirty="0">
                <a:latin typeface="Avenir Black" panose="020B0803020203020204" pitchFamily="34" charset="0"/>
              </a:rPr>
              <a:t>Servicios Escolares revisará y aprobará</a:t>
            </a:r>
            <a:r>
              <a:rPr lang="es-ES" dirty="0">
                <a:latin typeface="Avenir Book" panose="02000503020000020003" pitchFamily="2" charset="0"/>
              </a:rPr>
              <a:t> los documentos para realizar el trámite ante la </a:t>
            </a:r>
            <a:r>
              <a:rPr lang="es-ES" dirty="0">
                <a:latin typeface="Avenir Black" panose="020B0803020203020204" pitchFamily="34" charset="0"/>
              </a:rPr>
              <a:t>Dirección General de Profesiones (CDMX)</a:t>
            </a:r>
            <a:r>
              <a:rPr lang="es-ES" dirty="0">
                <a:latin typeface="Avenir Book" panose="02000503020000020003" pitchFamily="2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s-ES" dirty="0">
              <a:latin typeface="Avenir Book" panose="02000503020000020003" pitchFamily="2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ES" dirty="0">
                <a:latin typeface="Avenir Book" panose="02000503020000020003" pitchFamily="2" charset="0"/>
              </a:rPr>
              <a:t>Los </a:t>
            </a:r>
            <a:r>
              <a:rPr lang="es-ES" dirty="0">
                <a:latin typeface="Avenir Black" panose="020B0803020203020204" pitchFamily="34" charset="0"/>
              </a:rPr>
              <a:t>trámites que presenten faltas ortográficas</a:t>
            </a:r>
            <a:r>
              <a:rPr lang="es-ES" dirty="0">
                <a:latin typeface="Avenir Book" panose="02000503020000020003" pitchFamily="2" charset="0"/>
              </a:rPr>
              <a:t> en el nombre del proyecto, nombres de profesores y fechas fuera de calendario oficial </a:t>
            </a:r>
            <a:r>
              <a:rPr lang="es-ES" dirty="0">
                <a:latin typeface="Avenir Black" panose="020B0803020203020204" pitchFamily="34" charset="0"/>
              </a:rPr>
              <a:t>serán rechazados</a:t>
            </a:r>
            <a:r>
              <a:rPr lang="es-ES" dirty="0">
                <a:latin typeface="Avenir Book" panose="02000503020000020003" pitchFamily="2" charset="0"/>
              </a:rPr>
              <a:t> para su corrección.</a:t>
            </a: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s-ES" dirty="0">
              <a:latin typeface="Avenir Book" panose="02000503020000020003" pitchFamily="2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ES" dirty="0">
                <a:latin typeface="Avenir Book" panose="02000503020000020003" pitchFamily="2" charset="0"/>
              </a:rPr>
              <a:t>Se informa que el proceso de titulación se realizará conforme a lo establecido en:</a:t>
            </a:r>
          </a:p>
          <a:p>
            <a:pPr marL="835025" lvl="2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b="1" dirty="0">
                <a:latin typeface="Avenir Book" panose="02000503020000020003" pitchFamily="2" charset="0"/>
              </a:rPr>
              <a:t>El Reglamento Académico de la Universidad Tecnológica de San Juan del Río.</a:t>
            </a:r>
          </a:p>
          <a:p>
            <a:pPr marL="835025" lvl="2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b="1" dirty="0">
                <a:latin typeface="Avenir Book" panose="02000503020000020003" pitchFamily="2" charset="0"/>
              </a:rPr>
              <a:t>La normativa vigente de la Secretaría de Educación Pública (SEP).</a:t>
            </a:r>
          </a:p>
          <a:p>
            <a:pPr marL="549275" lvl="2"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s-ES" dirty="0">
                <a:latin typeface="Avenir Book" panose="02000503020000020003" pitchFamily="2" charset="0"/>
              </a:rPr>
              <a:t>Como parte de este proceso, </a:t>
            </a:r>
            <a:r>
              <a:rPr lang="es-ES" b="1" dirty="0">
                <a:latin typeface="Avenir Book" panose="02000503020000020003" pitchFamily="2" charset="0"/>
              </a:rPr>
              <a:t>la documentación presentada será verificada</a:t>
            </a:r>
            <a:r>
              <a:rPr lang="es-ES" dirty="0">
                <a:latin typeface="Avenir Book" panose="02000503020000020003" pitchFamily="2" charset="0"/>
              </a:rPr>
              <a:t> para confirmar su autenticidad. En caso de detectarse alguna irregularidad, </a:t>
            </a:r>
            <a:r>
              <a:rPr lang="es-ES" dirty="0">
                <a:latin typeface="Avenir Black" panose="020B0803020203020204" pitchFamily="34" charset="0"/>
              </a:rPr>
              <a:t>se aplicarán las disposiciones académicas y legales correspondientes.</a:t>
            </a:r>
            <a:endParaRPr lang="es-ES_tradnl" sz="2000" dirty="0">
              <a:latin typeface="Avenir Black" panose="020B0803020203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658590" y="276771"/>
            <a:ext cx="11130964" cy="7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" sz="2800" b="0" dirty="0">
                <a:solidFill>
                  <a:srgbClr val="199C7F"/>
                </a:solidFill>
                <a:latin typeface="Avenir Black" panose="020B0803020203020204" pitchFamily="34" charset="0"/>
              </a:rPr>
              <a:t>Importante</a:t>
            </a:r>
            <a:endParaRPr lang="es-MX" sz="2800" b="0" dirty="0">
              <a:solidFill>
                <a:srgbClr val="199C7F"/>
              </a:solidFill>
              <a:latin typeface="Avenir Black" panose="020B08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4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67C9A3-ADA1-4827-8A50-1C15B8233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56" y="500063"/>
            <a:ext cx="10539144" cy="933450"/>
          </a:xfrm>
        </p:spPr>
        <p:txBody>
          <a:bodyPr/>
          <a:lstStyle/>
          <a:p>
            <a:r>
              <a:rPr lang="es-MX" dirty="0">
                <a:solidFill>
                  <a:srgbClr val="199C7F"/>
                </a:solidFill>
              </a:rPr>
              <a:t>Dirección de Vinculación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F0EEAF-3152-40A4-B7FE-1F087EBAD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2117725"/>
            <a:ext cx="10539412" cy="43715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s-MX" sz="1800" b="1" dirty="0">
                <a:solidFill>
                  <a:srgbClr val="199C7F"/>
                </a:solidFill>
              </a:rPr>
              <a:t>Acceder</a:t>
            </a:r>
            <a:r>
              <a:rPr lang="es-MX" sz="1800" dirty="0">
                <a:solidFill>
                  <a:schemeClr val="tx1"/>
                </a:solidFill>
              </a:rPr>
              <a:t> al portal del estudiante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</a:rPr>
              <a:t>2. </a:t>
            </a:r>
            <a:r>
              <a:rPr lang="es-MX" sz="1800" b="1" dirty="0">
                <a:solidFill>
                  <a:schemeClr val="tx1"/>
                </a:solidFill>
              </a:rPr>
              <a:t>Dirigirse</a:t>
            </a:r>
            <a:r>
              <a:rPr lang="es-MX" sz="1800" dirty="0">
                <a:solidFill>
                  <a:schemeClr val="tx1"/>
                </a:solidFill>
              </a:rPr>
              <a:t> al apartado de </a:t>
            </a:r>
            <a:r>
              <a:rPr lang="es-MX" sz="1800" b="1" dirty="0">
                <a:solidFill>
                  <a:schemeClr val="tx1"/>
                </a:solidFill>
              </a:rPr>
              <a:t>“Estadías”</a:t>
            </a:r>
          </a:p>
          <a:p>
            <a:pPr marL="0" indent="0">
              <a:buNone/>
            </a:pPr>
            <a:endParaRPr lang="es-MX" sz="1800" b="1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tx1"/>
                </a:solidFill>
              </a:rPr>
              <a:t>Persona a quien va dirigida la carta (nombre completo y profesión)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tx1"/>
                </a:solidFill>
              </a:rPr>
              <a:t>Puesto de la persona a quien se dirige la carta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800" b="1" dirty="0">
                <a:solidFill>
                  <a:srgbClr val="199C7F"/>
                </a:solidFill>
              </a:rPr>
              <a:t>Unidad Económica a quien va dirigida la carta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</a:rPr>
              <a:t>3. </a:t>
            </a:r>
            <a:r>
              <a:rPr lang="es-MX" sz="1800" b="1" dirty="0">
                <a:solidFill>
                  <a:srgbClr val="199C7F"/>
                </a:solidFill>
              </a:rPr>
              <a:t>Buscar</a:t>
            </a:r>
            <a:r>
              <a:rPr lang="es-MX" sz="1800" dirty="0">
                <a:solidFill>
                  <a:schemeClr val="tx1"/>
                </a:solidFill>
              </a:rPr>
              <a:t> la unidad económica por su </a:t>
            </a:r>
            <a:r>
              <a:rPr lang="es-MX" sz="1800" b="1" dirty="0">
                <a:solidFill>
                  <a:schemeClr val="tx1"/>
                </a:solidFill>
              </a:rPr>
              <a:t>razón social </a:t>
            </a:r>
            <a:r>
              <a:rPr lang="es-MX" sz="1800" dirty="0">
                <a:solidFill>
                  <a:schemeClr val="tx1"/>
                </a:solidFill>
              </a:rPr>
              <a:t>o el nombre comercial (solamente aplica para personas físicas con actividad empresarial). 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MX" sz="1600" i="1" dirty="0">
                <a:solidFill>
                  <a:srgbClr val="199C7F"/>
                </a:solidFill>
              </a:rPr>
              <a:t>El registro en la plataforma es obligatorio y forma parte del proceso para formalizar su espacio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MX" sz="1800" b="1" i="1" dirty="0">
                <a:solidFill>
                  <a:srgbClr val="21CBA5"/>
                </a:solidFill>
              </a:rPr>
              <a:t>El registro en la plataforma es obligatorio y forma parte del proceso para formalizar su espacio. 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55FAEA-132D-4A09-9A0A-7E34557F4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419" y="1371368"/>
            <a:ext cx="10539412" cy="684212"/>
          </a:xfrm>
        </p:spPr>
        <p:txBody>
          <a:bodyPr/>
          <a:lstStyle/>
          <a:p>
            <a:r>
              <a:rPr lang="es-MX" b="1" dirty="0">
                <a:solidFill>
                  <a:srgbClr val="199C7F"/>
                </a:solidFill>
              </a:rPr>
              <a:t>Proceso de Registro de la Estadía</a:t>
            </a:r>
            <a:endParaRPr lang="es-MX" dirty="0">
              <a:solidFill>
                <a:srgbClr val="199C7F"/>
              </a:solidFill>
            </a:endParaRPr>
          </a:p>
        </p:txBody>
      </p:sp>
      <p:pic>
        <p:nvPicPr>
          <p:cNvPr id="5" name="Marcador de contenido 4" descr="Lupa con relleno sólido">
            <a:extLst>
              <a:ext uri="{FF2B5EF4-FFF2-40B4-BE49-F238E27FC236}">
                <a16:creationId xmlns:a16="http://schemas.microsoft.com/office/drawing/2014/main" id="{09CC7322-9BF6-4A3C-8298-363992636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135" y="5272928"/>
            <a:ext cx="636842" cy="6368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BA640D1-C656-4E4C-8E9A-7D4733414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09" y="1118424"/>
            <a:ext cx="1403510" cy="14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6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63017" y="1835216"/>
            <a:ext cx="10853801" cy="3951222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 anchor="ctr" anchorCtr="0"/>
          <a:lstStyle/>
          <a:p>
            <a:pPr marL="342900" lvl="1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lang="es-ES" sz="2600" dirty="0">
                <a:latin typeface="Avenir Black" panose="020B0803020203020204" pitchFamily="34" charset="0"/>
              </a:rPr>
              <a:t>Los egresados titulados de T.S.U. deberán realizar su reinscripción al séptimo cuatrimestre</a:t>
            </a:r>
            <a:r>
              <a:rPr lang="es-ES" sz="2600" dirty="0">
                <a:latin typeface="Avenir Book" panose="02000503020000020003" pitchFamily="2" charset="0"/>
              </a:rPr>
              <a:t> conforme a las fechas establecidas en el calendario escolar y de pagos.</a:t>
            </a:r>
          </a:p>
          <a:p>
            <a:pPr marL="342900" lvl="1" indent="-342900" algn="just" eaLnBrk="0" hangingPunct="0">
              <a:buFont typeface="Arial" panose="020B0604020202020204" pitchFamily="34" charset="0"/>
              <a:buChar char="•"/>
              <a:defRPr/>
            </a:pPr>
            <a:endParaRPr lang="es-ES" sz="2600" dirty="0">
              <a:latin typeface="Avenir Book" panose="02000503020000020003" pitchFamily="2" charset="0"/>
            </a:endParaRPr>
          </a:p>
          <a:p>
            <a:pPr marL="342900" lvl="1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lang="es-ES" sz="2600" dirty="0">
                <a:solidFill>
                  <a:srgbClr val="FF0000"/>
                </a:solidFill>
                <a:latin typeface="Avenir Black" panose="020B0803020203020204" pitchFamily="34" charset="0"/>
              </a:rPr>
              <a:t>Quienes no concluyan su trámite de titulación</a:t>
            </a:r>
            <a:r>
              <a:rPr lang="es-ES" sz="2600" dirty="0">
                <a:latin typeface="Avenir Book" panose="02000503020000020003" pitchFamily="2" charset="0"/>
              </a:rPr>
              <a:t> dentro del plazo establecido en el Reglamento Académico (Art. 61) serán registrados como Egresados No Titulados.  En caso de estar cursando séptimo cuatrimestre </a:t>
            </a:r>
            <a:r>
              <a:rPr lang="es-ES" sz="2600" dirty="0">
                <a:solidFill>
                  <a:srgbClr val="FF0000"/>
                </a:solidFill>
                <a:latin typeface="Avenir Black" panose="020B0803020203020204" pitchFamily="34" charset="0"/>
              </a:rPr>
              <a:t>causarán baja definitiva, perdiendo la posibilidad de continuar sus estudios.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524436" y="875147"/>
            <a:ext cx="11130964" cy="7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" sz="2800" b="0" dirty="0">
                <a:solidFill>
                  <a:srgbClr val="199C7F"/>
                </a:solidFill>
                <a:latin typeface="Avenir Black" panose="020B0803020203020204" pitchFamily="34" charset="0"/>
              </a:rPr>
              <a:t>Reinscripción al séptimo cuatrimestre</a:t>
            </a:r>
          </a:p>
        </p:txBody>
      </p:sp>
    </p:spTree>
    <p:extLst>
      <p:ext uri="{BB962C8B-B14F-4D97-AF65-F5344CB8AC3E}">
        <p14:creationId xmlns:p14="http://schemas.microsoft.com/office/powerpoint/2010/main" val="1317129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E0EE4B7-DAB4-4FCD-A98F-A9C343A1CC0C}"/>
              </a:ext>
            </a:extLst>
          </p:cNvPr>
          <p:cNvSpPr txBox="1">
            <a:spLocks/>
          </p:cNvSpPr>
          <p:nvPr/>
        </p:nvSpPr>
        <p:spPr>
          <a:xfrm>
            <a:off x="544012" y="931703"/>
            <a:ext cx="11130964" cy="99043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_tradnl" sz="2800" dirty="0">
                <a:solidFill>
                  <a:srgbClr val="199C7F"/>
                </a:solidFill>
                <a:latin typeface="Avenir Black" panose="020B0803020203020204" pitchFamily="34" charset="0"/>
              </a:rPr>
              <a:t>Documentación oficial que recibirá el egresado titulado del nivel Técnico Superior Universitario:</a:t>
            </a:r>
            <a:endParaRPr lang="es-MX" sz="2800" dirty="0">
              <a:solidFill>
                <a:srgbClr val="199C7F"/>
              </a:solidFill>
              <a:latin typeface="Avenir Black" panose="020B0803020203020204" pitchFamily="34" charset="0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ED3624E-5530-44DC-857D-D08CBAB17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38" y="2330678"/>
            <a:ext cx="11291511" cy="395844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2188" lvl="2" indent="-452438" algn="just" eaLnBrk="0" hangingPunct="0">
              <a:buFont typeface="+mj-lt"/>
              <a:buAutoNum type="arabicPeriod"/>
              <a:defRPr/>
            </a:pPr>
            <a:r>
              <a:rPr lang="es-ES_tradnl" sz="2100" dirty="0">
                <a:latin typeface="Avenir Black" panose="020B0803020203020204" pitchFamily="34" charset="0"/>
              </a:rPr>
              <a:t>Certificado Total de Estudios.</a:t>
            </a: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endParaRPr lang="es-ES_tradnl" sz="2100" dirty="0">
              <a:latin typeface="Avenir Black" panose="020B0803020203020204" pitchFamily="34" charset="0"/>
            </a:endParaRP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r>
              <a:rPr lang="es-ES_tradnl" sz="2100" dirty="0">
                <a:latin typeface="Avenir Black" panose="020B0803020203020204" pitchFamily="34" charset="0"/>
              </a:rPr>
              <a:t>Acta de Exención de Examen Profesional.</a:t>
            </a: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endParaRPr lang="es-ES_tradnl" sz="2100" dirty="0">
              <a:latin typeface="Avenir Black" panose="020B0803020203020204" pitchFamily="34" charset="0"/>
            </a:endParaRP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r>
              <a:rPr lang="es-ES_tradnl" sz="2100" dirty="0">
                <a:latin typeface="Avenir Black" panose="020B0803020203020204" pitchFamily="34" charset="0"/>
              </a:rPr>
              <a:t>Constancia de Servicio Social.</a:t>
            </a: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endParaRPr lang="es-ES_tradnl" sz="2100" dirty="0">
              <a:latin typeface="Avenir Black" panose="020B0803020203020204" pitchFamily="34" charset="0"/>
            </a:endParaRP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r>
              <a:rPr lang="es-ES_tradnl" sz="2100" dirty="0">
                <a:latin typeface="Avenir Black" panose="020B0803020203020204" pitchFamily="34" charset="0"/>
              </a:rPr>
              <a:t>Título Profesional.</a:t>
            </a: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endParaRPr lang="es-ES" sz="2100" dirty="0">
              <a:latin typeface="Avenir Black" panose="020B0803020203020204" pitchFamily="34" charset="0"/>
            </a:endParaRP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r>
              <a:rPr lang="es-ES" sz="2100" dirty="0">
                <a:latin typeface="Avenir Black" panose="020B0803020203020204" pitchFamily="34" charset="0"/>
              </a:rPr>
              <a:t>Cédula Profesional (Trámite independiente que realiza el egresado)</a:t>
            </a:r>
            <a:r>
              <a:rPr lang="es-ES" sz="2100" dirty="0">
                <a:latin typeface="Avenir Book" panose="02000503020000020003" pitchFamily="2" charset="0"/>
              </a:rPr>
              <a:t> </a:t>
            </a:r>
          </a:p>
          <a:p>
            <a:pPr marL="539750" lvl="2" algn="just" eaLnBrk="0" hangingPunct="0">
              <a:defRPr/>
            </a:pPr>
            <a:endParaRPr lang="es-ES_tradnl" sz="2100" dirty="0">
              <a:latin typeface="Avenir Book" panose="02000503020000020003" pitchFamily="2" charset="0"/>
            </a:endParaRPr>
          </a:p>
          <a:p>
            <a:pPr marL="539750" lvl="2" algn="just" eaLnBrk="0" hangingPunct="0">
              <a:defRPr/>
            </a:pPr>
            <a:endParaRPr lang="es-ES_tradnl" sz="2100" dirty="0">
              <a:latin typeface="Avenir Book" panose="02000503020000020003" pitchFamily="2" charset="0"/>
            </a:endParaRPr>
          </a:p>
          <a:p>
            <a:pPr marL="82550" lvl="1" algn="just" eaLnBrk="0" hangingPunct="0">
              <a:defRPr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Avenir Medium" panose="02000603020000020003" pitchFamily="2" charset="0"/>
              </a:rPr>
              <a:t>Se les hará llegar un correo informativo con las indicaciones para el pago y trámite de Expedición de Cédula Profesional Electrónica y entrega de los documentos.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Avenir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EA8522-20F2-42A4-9B57-2B1C5C02F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63168"/>
              </p:ext>
            </p:extLst>
          </p:nvPr>
        </p:nvGraphicFramePr>
        <p:xfrm>
          <a:off x="663588" y="1650055"/>
          <a:ext cx="10891812" cy="252327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49712">
                  <a:extLst>
                    <a:ext uri="{9D8B030D-6E8A-4147-A177-3AD203B41FA5}">
                      <a16:colId xmlns:a16="http://schemas.microsoft.com/office/drawing/2014/main" val="3973880674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3164825924"/>
                    </a:ext>
                  </a:extLst>
                </a:gridCol>
                <a:gridCol w="4292600">
                  <a:extLst>
                    <a:ext uri="{9D8B030D-6E8A-4147-A177-3AD203B41FA5}">
                      <a16:colId xmlns:a16="http://schemas.microsoft.com/office/drawing/2014/main" val="347267051"/>
                    </a:ext>
                  </a:extLst>
                </a:gridCol>
              </a:tblGrid>
              <a:tr h="485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</a:rPr>
                        <a:t>Concepto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</a:rPr>
                        <a:t>Monto 2026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</a:rPr>
                        <a:t>Fecha / Periodo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061047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venir Book" panose="02000503020000020003" pitchFamily="2" charset="0"/>
                        </a:rPr>
                        <a:t>Fotografías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venir Book" panose="02000503020000020003" pitchFamily="2" charset="0"/>
                        </a:rPr>
                        <a:t>$450.00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27 de marzo de 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225776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Reinscripción 6° Cuatrimestre </a:t>
                      </a:r>
                      <a:r>
                        <a:rPr lang="es-ES" sz="1600" strike="noStrike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(Estadía)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venir Book" panose="02000503020000020003" pitchFamily="2" charset="0"/>
                        </a:rPr>
                        <a:t>$1,463.00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Del 27 al 30 de abril 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46057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venir Book" panose="02000503020000020003" pitchFamily="2" charset="0"/>
                        </a:rPr>
                        <a:t>Trámite de titulación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venir Book" panose="02000503020000020003" pitchFamily="2" charset="0"/>
                        </a:rPr>
                        <a:t>$2,377.00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Del 24 de agosto al 30 de septiembre 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60335"/>
                  </a:ext>
                </a:extLst>
              </a:tr>
              <a:tr h="45409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Reinscripción 7° Cuatrimestre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venir Book" panose="02000503020000020003" pitchFamily="2" charset="0"/>
                        </a:rPr>
                        <a:t>$2,560.00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21 al 28 de agosto 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4902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Cédula Profesional (CDMX – DGP)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venir Book" panose="02000503020000020003" pitchFamily="2" charset="0"/>
                        </a:rPr>
                        <a:t>$1,800.00 aprox.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venir Book" panose="02000503020000020003" pitchFamily="2" charset="0"/>
                        </a:rPr>
                        <a:t>Al ser notificado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613924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544012" y="515900"/>
            <a:ext cx="11130964" cy="7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" sz="2800" b="0" dirty="0">
                <a:solidFill>
                  <a:srgbClr val="199C7F"/>
                </a:solidFill>
                <a:latin typeface="Avenir Black" panose="020B0803020203020204" pitchFamily="34" charset="0"/>
              </a:rPr>
              <a:t>Estimación de gastos:</a:t>
            </a:r>
            <a:endParaRPr lang="es-MX" sz="2800" b="0" dirty="0">
              <a:solidFill>
                <a:srgbClr val="199C7F"/>
              </a:solidFill>
              <a:latin typeface="Avenir Black" panose="020B0803020203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70B064-CE71-4D63-81F6-65622BA98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88" y="4717239"/>
            <a:ext cx="9055691" cy="6552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marL="95250" algn="just" eaLnBrk="0" hangingPunct="0">
              <a:tabLst>
                <a:tab pos="450850" algn="l"/>
              </a:tabLst>
              <a:defRPr/>
            </a:pPr>
            <a:endParaRPr lang="es-ES" sz="900" dirty="0">
              <a:latin typeface="Avenir Book" panose="02000503020000020003" pitchFamily="2" charset="0"/>
            </a:endParaRPr>
          </a:p>
          <a:p>
            <a:pPr marL="95250" algn="just" eaLnBrk="0" hangingPunct="0">
              <a:tabLst>
                <a:tab pos="450850" algn="l"/>
              </a:tabLst>
              <a:defRPr/>
            </a:pPr>
            <a:r>
              <a:rPr lang="es-ES" sz="2000" dirty="0">
                <a:highlight>
                  <a:srgbClr val="FFFF00"/>
                </a:highlight>
                <a:latin typeface="Avenir Black" panose="020B0803020203020204" pitchFamily="34" charset="0"/>
              </a:rPr>
              <a:t>Total de gastos aproximados:          </a:t>
            </a:r>
            <a:r>
              <a:rPr lang="es-ES" sz="2000" dirty="0">
                <a:solidFill>
                  <a:srgbClr val="002060"/>
                </a:solidFill>
                <a:highlight>
                  <a:srgbClr val="FFFF00"/>
                </a:highlight>
                <a:latin typeface="Avenir Black" panose="020B0803020203020204" pitchFamily="34" charset="0"/>
              </a:rPr>
              <a:t>$ 8,650.00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1A259C1-03B8-4FCF-9075-342E3419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12" y="5914395"/>
            <a:ext cx="10637762" cy="43335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r>
              <a:rPr lang="es-ES" sz="1600" b="1" dirty="0">
                <a:solidFill>
                  <a:srgbClr val="C00000"/>
                </a:solidFill>
                <a:latin typeface="Avenir Book" panose="02000503020000020003" pitchFamily="2" charset="0"/>
              </a:rPr>
              <a:t>⚠️</a:t>
            </a:r>
            <a:r>
              <a:rPr lang="es-ES" sz="1600" dirty="0">
                <a:solidFill>
                  <a:srgbClr val="08406F"/>
                </a:solidFill>
                <a:latin typeface="Avenir Book" panose="02000503020000020003" pitchFamily="2" charset="0"/>
              </a:rPr>
              <a:t> </a:t>
            </a:r>
            <a:r>
              <a:rPr lang="es-ES" sz="1600" b="1" dirty="0">
                <a:solidFill>
                  <a:srgbClr val="C00000"/>
                </a:solidFill>
                <a:latin typeface="Avenir Book" panose="02000503020000020003" pitchFamily="2" charset="0"/>
              </a:rPr>
              <a:t>Nota: Los costos son calculados por </a:t>
            </a:r>
            <a:r>
              <a:rPr lang="es-ES" sz="1600" b="1" dirty="0" err="1">
                <a:solidFill>
                  <a:srgbClr val="C00000"/>
                </a:solidFill>
                <a:latin typeface="Avenir Book" panose="02000503020000020003" pitchFamily="2" charset="0"/>
              </a:rPr>
              <a:t>UMA’s</a:t>
            </a:r>
            <a:r>
              <a:rPr lang="es-ES" sz="1600" b="1" dirty="0">
                <a:solidFill>
                  <a:srgbClr val="C00000"/>
                </a:solidFill>
                <a:latin typeface="Avenir Book" panose="02000503020000020003" pitchFamily="2" charset="0"/>
              </a:rPr>
              <a:t>, la cual es actualizada en el mes de febrero de cada año.</a:t>
            </a:r>
          </a:p>
        </p:txBody>
      </p:sp>
    </p:spTree>
    <p:extLst>
      <p:ext uri="{BB962C8B-B14F-4D97-AF65-F5344CB8AC3E}">
        <p14:creationId xmlns:p14="http://schemas.microsoft.com/office/powerpoint/2010/main" val="2726313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26F1EC-FB6B-4CDD-AC36-C195391D1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24"/>
          <a:stretch/>
        </p:blipFill>
        <p:spPr>
          <a:xfrm>
            <a:off x="877760" y="2008297"/>
            <a:ext cx="3399297" cy="461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478F7E84-2E9A-41A4-8C9A-EA6AF3BFF0AD}"/>
              </a:ext>
            </a:extLst>
          </p:cNvPr>
          <p:cNvSpPr txBox="1">
            <a:spLocks/>
          </p:cNvSpPr>
          <p:nvPr/>
        </p:nvSpPr>
        <p:spPr>
          <a:xfrm>
            <a:off x="539827" y="811164"/>
            <a:ext cx="11373131" cy="3653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199C7F"/>
                </a:solidFill>
                <a:latin typeface="Avenir Black" panose="020B0803020203020204" pitchFamily="34" charset="0"/>
              </a:rPr>
              <a:t>Ruta en la página web </a:t>
            </a:r>
            <a:r>
              <a:rPr lang="es-ES" sz="2500" u="sng" dirty="0">
                <a:solidFill>
                  <a:schemeClr val="accent5">
                    <a:lumMod val="75000"/>
                  </a:schemeClr>
                </a:solidFill>
                <a:latin typeface="Avenir Black" panose="020B0803020203020204" pitchFamily="34" charset="0"/>
              </a:rPr>
              <a:t>www.utsjr.edu.mx</a:t>
            </a:r>
            <a:r>
              <a:rPr lang="es-ES" sz="2500" dirty="0">
                <a:solidFill>
                  <a:srgbClr val="199C7F"/>
                </a:solidFill>
                <a:latin typeface="Avenir Black" panose="020B0803020203020204" pitchFamily="34" charset="0"/>
              </a:rPr>
              <a:t> para descargar la presentación:</a:t>
            </a:r>
            <a:endParaRPr lang="es-MX" sz="2500" dirty="0">
              <a:solidFill>
                <a:srgbClr val="199C7F"/>
              </a:solidFill>
              <a:latin typeface="Avenir Black" panose="020B0803020203020204" pitchFamily="34" charset="0"/>
            </a:endParaRPr>
          </a:p>
        </p:txBody>
      </p:sp>
      <p:sp>
        <p:nvSpPr>
          <p:cNvPr id="10" name="Flecha derecha 2">
            <a:extLst>
              <a:ext uri="{FF2B5EF4-FFF2-40B4-BE49-F238E27FC236}">
                <a16:creationId xmlns:a16="http://schemas.microsoft.com/office/drawing/2014/main" id="{3395F7BF-F507-4E3E-8465-FED56E21D29D}"/>
              </a:ext>
            </a:extLst>
          </p:cNvPr>
          <p:cNvSpPr/>
          <p:nvPr/>
        </p:nvSpPr>
        <p:spPr>
          <a:xfrm rot="10800000">
            <a:off x="3474937" y="5460043"/>
            <a:ext cx="1497198" cy="33718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A3C80EC-700A-408F-AB35-4E699CC6F5DE}"/>
              </a:ext>
            </a:extLst>
          </p:cNvPr>
          <p:cNvSpPr/>
          <p:nvPr/>
        </p:nvSpPr>
        <p:spPr>
          <a:xfrm>
            <a:off x="2312119" y="1340524"/>
            <a:ext cx="530578" cy="54186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venir Book" panose="02000503020000020003" pitchFamily="2" charset="0"/>
              </a:rPr>
              <a:t>1</a:t>
            </a:r>
            <a:endParaRPr lang="es-MX" b="1" dirty="0">
              <a:latin typeface="Avenir Book" panose="02000503020000020003" pitchFamily="2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AD1D5B3-B127-43F4-B11A-6E9AB32FAE1C}"/>
              </a:ext>
            </a:extLst>
          </p:cNvPr>
          <p:cNvSpPr/>
          <p:nvPr/>
        </p:nvSpPr>
        <p:spPr>
          <a:xfrm>
            <a:off x="8551396" y="1340524"/>
            <a:ext cx="530578" cy="54186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venir Book" panose="02000503020000020003" pitchFamily="2" charset="0"/>
              </a:rPr>
              <a:t>2</a:t>
            </a:r>
            <a:endParaRPr lang="es-MX" b="1" dirty="0">
              <a:latin typeface="Avenir Book" panose="02000503020000020003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3931FA-7E82-4659-8242-DC9506E71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6" t="11622" r="21073" b="6291"/>
          <a:stretch/>
        </p:blipFill>
        <p:spPr>
          <a:xfrm>
            <a:off x="5872387" y="2008297"/>
            <a:ext cx="6065545" cy="4506873"/>
          </a:xfrm>
          <a:prstGeom prst="rect">
            <a:avLst/>
          </a:prstGeom>
        </p:spPr>
      </p:pic>
      <p:sp>
        <p:nvSpPr>
          <p:cNvPr id="6" name="Flecha abajo 3">
            <a:extLst>
              <a:ext uri="{FF2B5EF4-FFF2-40B4-BE49-F238E27FC236}">
                <a16:creationId xmlns:a16="http://schemas.microsoft.com/office/drawing/2014/main" id="{00E6216D-F232-46A7-8995-5334E7E48B4C}"/>
              </a:ext>
            </a:extLst>
          </p:cNvPr>
          <p:cNvSpPr/>
          <p:nvPr/>
        </p:nvSpPr>
        <p:spPr>
          <a:xfrm rot="16200000">
            <a:off x="5535285" y="5695398"/>
            <a:ext cx="330537" cy="932185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41570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98BAB60-1ECA-4F5C-A66F-7169A2C0FBB4}"/>
              </a:ext>
            </a:extLst>
          </p:cNvPr>
          <p:cNvSpPr/>
          <p:nvPr/>
        </p:nvSpPr>
        <p:spPr>
          <a:xfrm>
            <a:off x="222827" y="511574"/>
            <a:ext cx="7433335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s-ES" sz="2800" dirty="0">
                <a:solidFill>
                  <a:srgbClr val="199C7F"/>
                </a:solidFill>
                <a:latin typeface="Avenir Black" panose="020B0803020203020204" pitchFamily="34" charset="0"/>
                <a:ea typeface="+mj-ea"/>
                <a:cs typeface="+mj-cs"/>
              </a:rPr>
              <a:t>Seguimiento de egresados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B948EA-EFC8-42FE-A73A-88CF694864E2}"/>
              </a:ext>
            </a:extLst>
          </p:cNvPr>
          <p:cNvSpPr txBox="1"/>
          <p:nvPr/>
        </p:nvSpPr>
        <p:spPr>
          <a:xfrm>
            <a:off x="371474" y="1491490"/>
            <a:ext cx="112871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venir Book" panose="02000503020000020003" pitchFamily="2" charset="0"/>
              </a:rPr>
              <a:t>El </a:t>
            </a:r>
            <a:r>
              <a:rPr lang="es-ES" sz="2000" dirty="0">
                <a:latin typeface="Avenir Black" panose="020B0803020203020204" pitchFamily="34" charset="0"/>
              </a:rPr>
              <a:t>17 de agosto del 2026, se enviarán al correo</a:t>
            </a:r>
            <a:r>
              <a:rPr lang="es-ES" sz="2000" dirty="0">
                <a:latin typeface="Avenir Book" panose="02000503020000020003" pitchFamily="2" charset="0"/>
              </a:rPr>
              <a:t> institucional de los estudiantes, el link de 2 cuestionarios: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000" dirty="0">
              <a:latin typeface="Avenir Book" panose="02000503020000020003" pitchFamily="2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Avenir Book" panose="02000503020000020003" pitchFamily="2" charset="0"/>
              </a:rPr>
              <a:t>Cuestionario de </a:t>
            </a:r>
            <a:r>
              <a:rPr lang="es-ES" sz="2000" dirty="0">
                <a:latin typeface="Avenir Black" panose="020B0803020203020204" pitchFamily="34" charset="0"/>
              </a:rPr>
              <a:t>Seguimiento de Egresados(as) de TSU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Avenir Book" panose="02000503020000020003" pitchFamily="2" charset="0"/>
              </a:rPr>
              <a:t>Cuestionario para conocer la </a:t>
            </a:r>
            <a:r>
              <a:rPr lang="es-ES" sz="2000" dirty="0">
                <a:latin typeface="Avenir Black" panose="020B0803020203020204" pitchFamily="34" charset="0"/>
              </a:rPr>
              <a:t>satisfacción de Egresados de TSU</a:t>
            </a:r>
            <a:r>
              <a:rPr lang="es-ES" sz="2000" dirty="0">
                <a:latin typeface="Avenir Book" panose="02000503020000020003" pitchFamily="2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000" dirty="0">
              <a:latin typeface="Avenir Book" panose="02000503020000020003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venir Book" panose="02000503020000020003" pitchFamily="2" charset="0"/>
              </a:rPr>
              <a:t>En el </a:t>
            </a:r>
            <a:r>
              <a:rPr lang="es-ES" sz="2000" dirty="0">
                <a:latin typeface="Avenir Black" panose="020B0803020203020204" pitchFamily="34" charset="0"/>
              </a:rPr>
              <a:t>portal del Estudiante, se creará un adeudo</a:t>
            </a:r>
            <a:r>
              <a:rPr lang="es-ES" sz="2000" dirty="0">
                <a:latin typeface="Avenir Book" panose="02000503020000020003" pitchFamily="2" charset="0"/>
              </a:rPr>
              <a:t> de estos cuestionarios y se retirará cuando hayan sido contestados.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000" dirty="0">
              <a:latin typeface="Avenir Book" panose="02000503020000020003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venir Book" panose="02000503020000020003" pitchFamily="2" charset="0"/>
              </a:rPr>
              <a:t>Es importante contestarlos, </a:t>
            </a:r>
            <a:r>
              <a:rPr lang="es-ES" sz="2000" dirty="0">
                <a:latin typeface="Avenir Black" panose="020B0803020203020204" pitchFamily="34" charset="0"/>
              </a:rPr>
              <a:t>de no hacerlo no podrán continuar </a:t>
            </a:r>
            <a:r>
              <a:rPr lang="es-ES" sz="2000" dirty="0">
                <a:latin typeface="Avenir Book" panose="02000503020000020003" pitchFamily="2" charset="0"/>
              </a:rPr>
              <a:t>con su proceso de titulación.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000" dirty="0">
              <a:latin typeface="Avenir Book" panose="02000503020000020003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venir Black" panose="020B0803020203020204" pitchFamily="34" charset="0"/>
              </a:rPr>
              <a:t>Cualquier duda</a:t>
            </a:r>
            <a:r>
              <a:rPr lang="es-ES" sz="2000" dirty="0">
                <a:latin typeface="Avenir Book" panose="02000503020000020003" pitchFamily="2" charset="0"/>
              </a:rPr>
              <a:t> comunicarse a la Coordinación de Seguimiento de Egresados, con el </a:t>
            </a:r>
            <a:r>
              <a:rPr lang="es-ES" sz="2000" dirty="0">
                <a:latin typeface="Avenir Black" panose="020B0803020203020204" pitchFamily="34" charset="0"/>
              </a:rPr>
              <a:t>Lic. Eduardo Gómez Luna, </a:t>
            </a:r>
            <a:r>
              <a:rPr lang="es-ES" sz="2000" dirty="0">
                <a:latin typeface="Avenir Book" panose="02000503020000020003" pitchFamily="2" charset="0"/>
              </a:rPr>
              <a:t>al correo </a:t>
            </a:r>
            <a:r>
              <a:rPr lang="es-ES" sz="2000" dirty="0">
                <a:latin typeface="Avenir Black" panose="020B0803020203020204" pitchFamily="34" charset="0"/>
              </a:rPr>
              <a:t>ergomezl@utsjr.edu.mx</a:t>
            </a:r>
            <a:endParaRPr lang="es-MX" sz="2000" dirty="0">
              <a:latin typeface="Avenir Black" panose="020B08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84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/>
          <p:cNvSpPr txBox="1">
            <a:spLocks/>
          </p:cNvSpPr>
          <p:nvPr/>
        </p:nvSpPr>
        <p:spPr>
          <a:xfrm>
            <a:off x="1113236" y="3392714"/>
            <a:ext cx="4244349" cy="12679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419" sz="8000" dirty="0">
                <a:solidFill>
                  <a:srgbClr val="199C7F"/>
                </a:solidFill>
                <a:latin typeface="Avenir Black" panose="020B0803020203020204" pitchFamily="34" charset="0"/>
              </a:rPr>
              <a:t>Gracias!</a:t>
            </a:r>
            <a:endParaRPr lang="es-419" sz="8000" dirty="0">
              <a:solidFill>
                <a:schemeClr val="tx1"/>
              </a:solidFill>
              <a:latin typeface="Avenir Black" panose="020B08030202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7F1FEE-2925-46B7-B7CC-71E0A27B9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0" b="99375" l="4689" r="44666">
                        <a14:foregroundMark x1="33060" y1="69922" x2="33060" y2="69922"/>
                        <a14:foregroundMark x1="33060" y1="69922" x2="32474" y2="68672"/>
                        <a14:foregroundMark x1="26260" y1="85469" x2="33060" y2="83984"/>
                        <a14:foregroundMark x1="23798" y1="85313" x2="28370" y2="83594"/>
                        <a14:foregroundMark x1="28722" y1="87266" x2="29777" y2="82500"/>
                        <a14:foregroundMark x1="25440" y1="96797" x2="27902" y2="94922"/>
                        <a14:foregroundMark x1="18875" y1="97344" x2="29777" y2="99375"/>
                        <a14:foregroundMark x1="29777" y1="99375" x2="32474" y2="94219"/>
                        <a14:foregroundMark x1="4924" y1="94453" x2="4689" y2="93984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9825" r="50000"/>
          <a:stretch/>
        </p:blipFill>
        <p:spPr>
          <a:xfrm>
            <a:off x="6718277" y="1219200"/>
            <a:ext cx="467665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F0EEAF-3152-40A4-B7FE-1F087EBAD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9491" y="2002791"/>
            <a:ext cx="10655154" cy="43551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MX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2600" dirty="0">
                <a:solidFill>
                  <a:schemeClr val="tx1"/>
                </a:solidFill>
              </a:rPr>
              <a:t>4. Unidad económica </a:t>
            </a:r>
            <a:r>
              <a:rPr lang="es-MX" sz="2600" b="1" dirty="0">
                <a:solidFill>
                  <a:schemeClr val="tx1"/>
                </a:solidFill>
              </a:rPr>
              <a:t>no encontrada</a:t>
            </a:r>
          </a:p>
          <a:p>
            <a:pPr marL="0" indent="0" algn="ctr">
              <a:buNone/>
            </a:pPr>
            <a:r>
              <a:rPr lang="es-MX" sz="2300" dirty="0">
                <a:solidFill>
                  <a:srgbClr val="199C7F"/>
                </a:solidFill>
              </a:rPr>
              <a:t>El estudiante deberá </a:t>
            </a:r>
            <a:r>
              <a:rPr lang="es-MX" sz="2300" b="1" dirty="0">
                <a:solidFill>
                  <a:srgbClr val="199C7F"/>
                </a:solidFill>
              </a:rPr>
              <a:t>llenar el “Formato para Registro Empresa”</a:t>
            </a:r>
            <a:r>
              <a:rPr lang="es-MX" sz="2300" dirty="0">
                <a:solidFill>
                  <a:srgbClr val="199C7F"/>
                </a:solidFill>
              </a:rPr>
              <a:t> con la información que le proporcione la unidad económica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s-MX" sz="2300" b="1" dirty="0">
                <a:solidFill>
                  <a:srgbClr val="199C7F"/>
                </a:solidFill>
              </a:rPr>
              <a:t>Datos solicitados: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rgbClr val="199C7F"/>
                </a:solidFill>
              </a:rPr>
              <a:t>Razón social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rgbClr val="199C7F"/>
                </a:solidFill>
              </a:rPr>
              <a:t>RFC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rgbClr val="199C7F"/>
                </a:solidFill>
              </a:rPr>
              <a:t>Domicilio Fiscal</a:t>
            </a:r>
          </a:p>
          <a:p>
            <a:pPr lvl="4">
              <a:buFont typeface="Courier New" panose="02070309020205020404" pitchFamily="49" charset="0"/>
              <a:buChar char="o"/>
            </a:pPr>
            <a:endParaRPr lang="es-MX" sz="2300" dirty="0">
              <a:solidFill>
                <a:srgbClr val="199C7F"/>
              </a:solidFill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chemeClr val="tx1"/>
                </a:solidFill>
              </a:rPr>
              <a:t>Giro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chemeClr val="tx1"/>
                </a:solidFill>
              </a:rPr>
              <a:t>Producto que realiza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chemeClr val="tx1"/>
                </a:solidFill>
              </a:rPr>
              <a:t>Tamaño </a:t>
            </a:r>
          </a:p>
          <a:p>
            <a:pPr lvl="4">
              <a:buFont typeface="Courier New" panose="02070309020205020404" pitchFamily="49" charset="0"/>
              <a:buChar char="o"/>
            </a:pPr>
            <a:endParaRPr lang="es-MX" sz="2300" dirty="0">
              <a:solidFill>
                <a:srgbClr val="199C7F"/>
              </a:solidFill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rgbClr val="199C7F"/>
                </a:solidFill>
              </a:rPr>
              <a:t>Nombre de contacto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rgbClr val="199C7F"/>
                </a:solidFill>
              </a:rPr>
              <a:t>Correo, teléfono</a:t>
            </a:r>
          </a:p>
          <a:p>
            <a:pPr lvl="4">
              <a:buFont typeface="Courier New" panose="02070309020205020404" pitchFamily="49" charset="0"/>
              <a:buChar char="o"/>
            </a:pPr>
            <a:endParaRPr lang="es-MX" sz="2300" dirty="0">
              <a:solidFill>
                <a:srgbClr val="199C7F"/>
              </a:solidFill>
            </a:endParaRPr>
          </a:p>
          <a:p>
            <a:pPr lvl="4">
              <a:buFont typeface="Courier New" panose="02070309020205020404" pitchFamily="49" charset="0"/>
              <a:buChar char="o"/>
            </a:pPr>
            <a:endParaRPr lang="es-MX" sz="2300" dirty="0">
              <a:solidFill>
                <a:srgbClr val="199C7F"/>
              </a:solidFill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b="1" dirty="0">
                <a:solidFill>
                  <a:schemeClr val="tx1"/>
                </a:solidFill>
              </a:rPr>
              <a:t>Constancia de situación fiscal de la unidad económica actualizada (no mayor a 3 meses)</a:t>
            </a:r>
          </a:p>
          <a:p>
            <a:pPr lvl="4">
              <a:buFont typeface="Courier New" panose="02070309020205020404" pitchFamily="49" charset="0"/>
              <a:buChar char="o"/>
            </a:pPr>
            <a:endParaRPr lang="es-MX" dirty="0">
              <a:solidFill>
                <a:srgbClr val="199C7F"/>
              </a:solidFill>
            </a:endParaRPr>
          </a:p>
          <a:p>
            <a:pPr lvl="4">
              <a:buFont typeface="Courier New" panose="02070309020205020404" pitchFamily="49" charset="0"/>
              <a:buChar char="o"/>
            </a:pPr>
            <a:endParaRPr lang="es-MX" dirty="0">
              <a:solidFill>
                <a:srgbClr val="199C7F"/>
              </a:solidFill>
            </a:endParaRPr>
          </a:p>
          <a:p>
            <a:pPr marL="0" indent="0">
              <a:buNone/>
            </a:pPr>
            <a:endParaRPr lang="es-MX" sz="1800" dirty="0">
              <a:solidFill>
                <a:srgbClr val="199C7F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1030" name="Picture 6" descr="Logo del Sistema Mexicano de Administración: vector de stock (libre de  regalías) 2391217411 | Shutterstock">
            <a:extLst>
              <a:ext uri="{FF2B5EF4-FFF2-40B4-BE49-F238E27FC236}">
                <a16:creationId xmlns:a16="http://schemas.microsoft.com/office/drawing/2014/main" id="{5354166D-A73A-4F29-BE10-928772021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3"/>
          <a:stretch/>
        </p:blipFill>
        <p:spPr bwMode="auto">
          <a:xfrm>
            <a:off x="2000579" y="5660274"/>
            <a:ext cx="716303" cy="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67C9A3-ADA1-4827-8A50-1C15B8233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56" y="500063"/>
            <a:ext cx="10539144" cy="933450"/>
          </a:xfrm>
        </p:spPr>
        <p:txBody>
          <a:bodyPr/>
          <a:lstStyle/>
          <a:p>
            <a:r>
              <a:rPr lang="es-MX" dirty="0">
                <a:solidFill>
                  <a:srgbClr val="199C7F"/>
                </a:solidFill>
              </a:rPr>
              <a:t>Dirección de Vinculación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55FAEA-132D-4A09-9A0A-7E34557F4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419" y="1371368"/>
            <a:ext cx="10539412" cy="684212"/>
          </a:xfrm>
        </p:spPr>
        <p:txBody>
          <a:bodyPr/>
          <a:lstStyle/>
          <a:p>
            <a:r>
              <a:rPr lang="es-MX" b="1" dirty="0">
                <a:solidFill>
                  <a:srgbClr val="199C7F"/>
                </a:solidFill>
              </a:rPr>
              <a:t>Proceso de Registro de la Estadía</a:t>
            </a:r>
            <a:endParaRPr lang="es-MX" dirty="0">
              <a:solidFill>
                <a:srgbClr val="199C7F"/>
              </a:solidFill>
            </a:endParaRPr>
          </a:p>
        </p:txBody>
      </p:sp>
      <p:pic>
        <p:nvPicPr>
          <p:cNvPr id="1026" name="Picture 2" descr="persona de libre dedicación ">
            <a:extLst>
              <a:ext uri="{FF2B5EF4-FFF2-40B4-BE49-F238E27FC236}">
                <a16:creationId xmlns:a16="http://schemas.microsoft.com/office/drawing/2014/main" id="{3741A116-CCF4-4CA8-BF7B-5B37BE54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54" y="3273650"/>
            <a:ext cx="1686464" cy="16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100B25AF-0257-4FF1-9994-228B616EF2BE}"/>
              </a:ext>
            </a:extLst>
          </p:cNvPr>
          <p:cNvSpPr txBox="1">
            <a:spLocks/>
          </p:cNvSpPr>
          <p:nvPr/>
        </p:nvSpPr>
        <p:spPr>
          <a:xfrm>
            <a:off x="6109493" y="5065069"/>
            <a:ext cx="5010791" cy="595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21CBA5"/>
                </a:solidFill>
                <a:latin typeface="Avenir Medium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199C7F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El alta esta sujeta a validación por parte de Vinculación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El alta no es inmediata</a:t>
            </a:r>
          </a:p>
        </p:txBody>
      </p:sp>
    </p:spTree>
    <p:extLst>
      <p:ext uri="{BB962C8B-B14F-4D97-AF65-F5344CB8AC3E}">
        <p14:creationId xmlns:p14="http://schemas.microsoft.com/office/powerpoint/2010/main" val="197422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F0EEAF-3152-40A4-B7FE-1F087EBAD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9490" y="1894226"/>
            <a:ext cx="10777669" cy="476565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1800" dirty="0">
                <a:solidFill>
                  <a:schemeClr val="tx1"/>
                </a:solidFill>
              </a:rPr>
              <a:t>5. </a:t>
            </a:r>
            <a:r>
              <a:rPr lang="es-MX" sz="2100" dirty="0">
                <a:solidFill>
                  <a:schemeClr val="tx1"/>
                </a:solidFill>
              </a:rPr>
              <a:t>Una vez </a:t>
            </a:r>
            <a:r>
              <a:rPr lang="es-MX" sz="2100" b="1" dirty="0">
                <a:solidFill>
                  <a:schemeClr val="tx1"/>
                </a:solidFill>
              </a:rPr>
              <a:t>validad</a:t>
            </a:r>
            <a:r>
              <a:rPr lang="es-MX" sz="2100" dirty="0">
                <a:solidFill>
                  <a:schemeClr val="tx1"/>
                </a:solidFill>
              </a:rPr>
              <a:t> la unidad económica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s-MX" sz="21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rgbClr val="199C7F"/>
                </a:solidFill>
              </a:rPr>
              <a:t>El estudiante </a:t>
            </a:r>
            <a:r>
              <a:rPr lang="es-MX" sz="2100" b="1" dirty="0">
                <a:solidFill>
                  <a:srgbClr val="199C7F"/>
                </a:solidFill>
              </a:rPr>
              <a:t>selecciona</a:t>
            </a:r>
            <a:r>
              <a:rPr lang="es-MX" sz="2100" dirty="0">
                <a:solidFill>
                  <a:srgbClr val="199C7F"/>
                </a:solidFill>
              </a:rPr>
              <a:t> la unidad económica en el sistema.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MX" sz="2100" b="1" dirty="0">
                <a:solidFill>
                  <a:schemeClr val="tx1"/>
                </a:solidFill>
              </a:rPr>
              <a:t>Captura</a:t>
            </a:r>
            <a:r>
              <a:rPr lang="es-MX" sz="2100" dirty="0">
                <a:solidFill>
                  <a:schemeClr val="tx1"/>
                </a:solidFill>
              </a:rPr>
              <a:t> los datos (persona a quien se dirige la carta, puesto o cargo).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MX" sz="2100" b="1" dirty="0">
                <a:solidFill>
                  <a:srgbClr val="199C7F"/>
                </a:solidFill>
              </a:rPr>
              <a:t>Se acerca </a:t>
            </a:r>
            <a:r>
              <a:rPr lang="es-MX" sz="2100" dirty="0">
                <a:solidFill>
                  <a:srgbClr val="199C7F"/>
                </a:solidFill>
              </a:rPr>
              <a:t>con su tutor(a) para que valide la información que se registró.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chemeClr val="tx1"/>
                </a:solidFill>
              </a:rPr>
              <a:t>Una vez validada la información por el tutor,  el </a:t>
            </a:r>
            <a:r>
              <a:rPr lang="es-MX" sz="2100" b="1" dirty="0">
                <a:solidFill>
                  <a:schemeClr val="tx1"/>
                </a:solidFill>
              </a:rPr>
              <a:t>Director de Carrera</a:t>
            </a:r>
            <a:r>
              <a:rPr lang="es-MX" sz="2100" dirty="0">
                <a:solidFill>
                  <a:schemeClr val="tx1"/>
                </a:solidFill>
              </a:rPr>
              <a:t>: </a:t>
            </a:r>
          </a:p>
          <a:p>
            <a:pPr lvl="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MX" sz="2100" b="1" dirty="0">
                <a:solidFill>
                  <a:srgbClr val="199C7F"/>
                </a:solidFill>
              </a:rPr>
              <a:t>Acepta,</a:t>
            </a:r>
            <a:r>
              <a:rPr lang="es-MX" sz="2100" dirty="0">
                <a:solidFill>
                  <a:schemeClr val="tx1"/>
                </a:solidFill>
              </a:rPr>
              <a:t> si la información está correcta y libera.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MX" sz="2100" dirty="0">
                <a:solidFill>
                  <a:srgbClr val="199C7F"/>
                </a:solidFill>
              </a:rPr>
              <a:t>El estudiante ingresa a su portal e </a:t>
            </a:r>
            <a:r>
              <a:rPr lang="es-MX" sz="2100" b="1" dirty="0">
                <a:solidFill>
                  <a:srgbClr val="199C7F"/>
                </a:solidFill>
              </a:rPr>
              <a:t>imprime la carta </a:t>
            </a:r>
            <a:r>
              <a:rPr lang="es-MX" sz="2100" dirty="0">
                <a:solidFill>
                  <a:srgbClr val="199C7F"/>
                </a:solidFill>
              </a:rPr>
              <a:t>para su entrega en físico en la unidad económica en donde fue aceptado. </a:t>
            </a:r>
            <a:endParaRPr lang="es-MX" sz="2100" b="1" dirty="0">
              <a:solidFill>
                <a:srgbClr val="199C7F"/>
              </a:solidFill>
            </a:endParaRPr>
          </a:p>
          <a:p>
            <a:pPr marL="457200" lvl="1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s-MX" sz="2000" b="1" dirty="0">
                <a:solidFill>
                  <a:srgbClr val="199C7F"/>
                </a:solidFill>
              </a:rPr>
              <a:t>IMPORTANTE</a:t>
            </a:r>
          </a:p>
          <a:p>
            <a:pPr marL="457200" lvl="1" indent="0" algn="ctr">
              <a:buNone/>
            </a:pPr>
            <a:endParaRPr lang="es-MX" sz="1800" b="1" dirty="0">
              <a:solidFill>
                <a:srgbClr val="199C7F"/>
              </a:solidFill>
            </a:endParaRPr>
          </a:p>
          <a:p>
            <a:pPr lvl="0" algn="ctr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MX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No se permite iniciar estadía sin registro previo en el sistema.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MX" sz="1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Cualquier modificación de la unidad económica debe notificarse a Vinculación</a:t>
            </a:r>
          </a:p>
          <a:p>
            <a:pPr marL="457200" lvl="1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s-MX" sz="1400" dirty="0">
              <a:solidFill>
                <a:srgbClr val="199C7F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67C9A3-ADA1-4827-8A50-1C15B8233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56" y="500063"/>
            <a:ext cx="10539144" cy="933450"/>
          </a:xfrm>
        </p:spPr>
        <p:txBody>
          <a:bodyPr/>
          <a:lstStyle/>
          <a:p>
            <a:r>
              <a:rPr lang="es-MX" dirty="0">
                <a:solidFill>
                  <a:srgbClr val="199C7F"/>
                </a:solidFill>
              </a:rPr>
              <a:t>Dirección de Vinculación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55FAEA-132D-4A09-9A0A-7E34557F4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233" y="1371368"/>
            <a:ext cx="10539412" cy="684212"/>
          </a:xfrm>
        </p:spPr>
        <p:txBody>
          <a:bodyPr/>
          <a:lstStyle/>
          <a:p>
            <a:r>
              <a:rPr lang="es-MX" b="1" dirty="0">
                <a:solidFill>
                  <a:srgbClr val="199C7F"/>
                </a:solidFill>
              </a:rPr>
              <a:t>Proceso de Registro de la Estadía</a:t>
            </a:r>
            <a:endParaRPr lang="es-MX" dirty="0">
              <a:solidFill>
                <a:srgbClr val="199C7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5C7F90-B036-44B8-9E54-17F7268B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876" y="5131454"/>
            <a:ext cx="438248" cy="4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3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F0EEAF-3152-40A4-B7FE-1F087EBAD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6033" y="2276806"/>
            <a:ext cx="10655154" cy="4355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lvl="2" algn="ctr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</a:rPr>
              <a:t>Una vez </a:t>
            </a:r>
            <a:r>
              <a:rPr lang="es-MX" b="1" dirty="0">
                <a:solidFill>
                  <a:schemeClr val="tx1"/>
                </a:solidFill>
              </a:rPr>
              <a:t>aceptado</a:t>
            </a:r>
            <a:r>
              <a:rPr lang="es-MX" dirty="0">
                <a:solidFill>
                  <a:schemeClr val="tx1"/>
                </a:solidFill>
              </a:rPr>
              <a:t> formalmente el </a:t>
            </a:r>
            <a:r>
              <a:rPr lang="es-MX" b="1" dirty="0">
                <a:solidFill>
                  <a:schemeClr val="tx1"/>
                </a:solidFill>
              </a:rPr>
              <a:t>espacio de estadía</a:t>
            </a:r>
            <a:r>
              <a:rPr lang="es-MX" dirty="0">
                <a:solidFill>
                  <a:schemeClr val="tx1"/>
                </a:solidFill>
              </a:rPr>
              <a:t>, </a:t>
            </a:r>
            <a:r>
              <a:rPr lang="es-MX" b="1" dirty="0">
                <a:solidFill>
                  <a:srgbClr val="199C7F"/>
                </a:solidFill>
              </a:rPr>
              <a:t>adquiere</a:t>
            </a:r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el </a:t>
            </a:r>
            <a:r>
              <a:rPr lang="es-MX" b="1" dirty="0">
                <a:solidFill>
                  <a:srgbClr val="199C7F"/>
                </a:solidFill>
              </a:rPr>
              <a:t>compromiso</a:t>
            </a:r>
            <a:r>
              <a:rPr lang="es-MX" dirty="0">
                <a:solidFill>
                  <a:schemeClr val="tx1"/>
                </a:solidFill>
              </a:rPr>
              <a:t> y </a:t>
            </a:r>
            <a:r>
              <a:rPr lang="es-MX" b="1" dirty="0">
                <a:solidFill>
                  <a:srgbClr val="199C7F"/>
                </a:solidFill>
              </a:rPr>
              <a:t>responsabilidad</a:t>
            </a:r>
            <a:r>
              <a:rPr lang="es-MX" dirty="0">
                <a:solidFill>
                  <a:schemeClr val="tx1"/>
                </a:solidFill>
              </a:rPr>
              <a:t> de cumplir íntegramente con el periodo establecido. </a:t>
            </a:r>
          </a:p>
          <a:p>
            <a:pPr lvl="2" algn="ctr">
              <a:buFont typeface="Wingdings" panose="05000000000000000000" pitchFamily="2" charset="2"/>
              <a:buChar char="q"/>
            </a:pPr>
            <a:endParaRPr lang="es-MX" dirty="0">
              <a:solidFill>
                <a:schemeClr val="tx1"/>
              </a:solidFill>
            </a:endParaRPr>
          </a:p>
          <a:p>
            <a:pPr marL="914400" lvl="2" indent="0" algn="ctr">
              <a:buNone/>
            </a:pPr>
            <a:endParaRPr lang="es-MX" dirty="0">
              <a:solidFill>
                <a:schemeClr val="tx1"/>
              </a:solidFill>
            </a:endParaRPr>
          </a:p>
          <a:p>
            <a:pPr lvl="2" algn="ctr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</a:rPr>
              <a:t>No se puede realizar cambios de unidad económica, cancelaciones, ni abandonos de la estadía sin previo aviso a su tutor y Dirección de División de Carrera. </a:t>
            </a:r>
          </a:p>
          <a:p>
            <a:pPr lvl="2" algn="ctr">
              <a:buFont typeface="Wingdings" panose="05000000000000000000" pitchFamily="2" charset="2"/>
              <a:buChar char="q"/>
            </a:pPr>
            <a:endParaRPr lang="es-MX" dirty="0">
              <a:solidFill>
                <a:schemeClr val="tx1"/>
              </a:solidFill>
            </a:endParaRPr>
          </a:p>
          <a:p>
            <a:pPr marL="914400" lvl="2" indent="0" algn="ctr">
              <a:buNone/>
            </a:pPr>
            <a:endParaRPr lang="es-MX" dirty="0">
              <a:solidFill>
                <a:schemeClr val="tx1"/>
              </a:solidFill>
            </a:endParaRPr>
          </a:p>
          <a:p>
            <a:pPr lvl="2" algn="ctr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</a:rPr>
              <a:t>El incumplimiento de esta disposición podrá generar las consecuencias académicas correspondientes conforme al normativa institucional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1400" dirty="0">
              <a:solidFill>
                <a:srgbClr val="199C7F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67C9A3-ADA1-4827-8A50-1C15B8233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56" y="500063"/>
            <a:ext cx="10539144" cy="933450"/>
          </a:xfrm>
        </p:spPr>
        <p:txBody>
          <a:bodyPr/>
          <a:lstStyle/>
          <a:p>
            <a:r>
              <a:rPr lang="es-MX" dirty="0">
                <a:solidFill>
                  <a:srgbClr val="199C7F"/>
                </a:solidFill>
              </a:rPr>
              <a:t>Dirección de Vinculación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55FAEA-132D-4A09-9A0A-7E34557F4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233" y="1592594"/>
            <a:ext cx="10539412" cy="684212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199C7F"/>
                </a:solidFill>
              </a:rPr>
              <a:t>Aceptación consciente de la estadía</a:t>
            </a:r>
            <a:endParaRPr lang="es-MX" dirty="0">
              <a:solidFill>
                <a:srgbClr val="199C7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E638CA-C566-4996-AAD5-3A9B6BB3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9" y="3691817"/>
            <a:ext cx="988779" cy="9887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350985-AB27-4F1E-857E-BD6583D3D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27" y="2432615"/>
            <a:ext cx="910299" cy="910299"/>
          </a:xfrm>
          <a:prstGeom prst="rect">
            <a:avLst/>
          </a:prstGeom>
        </p:spPr>
      </p:pic>
      <p:pic>
        <p:nvPicPr>
          <p:cNvPr id="1028" name="Picture 4" descr="documento ">
            <a:extLst>
              <a:ext uri="{FF2B5EF4-FFF2-40B4-BE49-F238E27FC236}">
                <a16:creationId xmlns:a16="http://schemas.microsoft.com/office/drawing/2014/main" id="{09BADC48-1935-45E0-8163-39928089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3" y="5115475"/>
            <a:ext cx="816715" cy="8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7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544012" y="171307"/>
            <a:ext cx="11130964" cy="7998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pPr algn="l"/>
            <a:r>
              <a:rPr lang="es-ES" sz="4400" dirty="0"/>
              <a:t>INICIO DE ESTADÍAS</a:t>
            </a:r>
            <a:endParaRPr lang="es-MX" sz="44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F9AD00-456A-466C-8EBE-710CCE41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956" y="1145985"/>
            <a:ext cx="10245780" cy="5335483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Registro de estadía – Fecha límite: 31 de marzo de 2026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solidFill>
                  <a:prstClr val="black"/>
                </a:solidFill>
                <a:latin typeface="Avenir Book" panose="02000503020000020003" pitchFamily="2" charset="0"/>
              </a:rPr>
              <a:t>E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n caso contrario la UT te asignará un espacio a más tardar el 15 de abril 2026.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b="1" dirty="0">
                <a:latin typeface="Avenir Book" panose="02000503020000020003" pitchFamily="2" charset="0"/>
              </a:rPr>
              <a:t>Portal del Estudiante </a:t>
            </a:r>
            <a:r>
              <a:rPr lang="es-ES" b="1" dirty="0">
                <a:latin typeface="Avenir Book" panose="02000503020000020003" pitchFamily="2" charset="0"/>
                <a:sym typeface="Wingdings" panose="05000000000000000000" pitchFamily="2" charset="2"/>
              </a:rPr>
              <a:t></a:t>
            </a:r>
            <a:r>
              <a:rPr lang="es-ES" b="1" dirty="0">
                <a:latin typeface="Avenir Book" panose="02000503020000020003" pitchFamily="2" charset="0"/>
              </a:rPr>
              <a:t> Académicos </a:t>
            </a:r>
            <a:r>
              <a:rPr lang="es-ES" b="1" dirty="0">
                <a:latin typeface="Avenir Book" panose="02000503020000020003" pitchFamily="2" charset="0"/>
                <a:sym typeface="Wingdings" panose="05000000000000000000" pitchFamily="2" charset="2"/>
              </a:rPr>
              <a:t></a:t>
            </a:r>
            <a:r>
              <a:rPr lang="es-ES" b="1" dirty="0">
                <a:latin typeface="Avenir Book" panose="02000503020000020003" pitchFamily="2" charset="0"/>
              </a:rPr>
              <a:t> Estadías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b="1" dirty="0">
                <a:latin typeface="Avenir Book" panose="02000503020000020003" pitchFamily="2" charset="0"/>
              </a:rPr>
              <a:t>Captura la información </a:t>
            </a:r>
            <a:r>
              <a:rPr lang="es-ES" dirty="0">
                <a:latin typeface="Avenir Book" panose="02000503020000020003" pitchFamily="2" charset="0"/>
              </a:rPr>
              <a:t>de:</a:t>
            </a:r>
          </a:p>
          <a:p>
            <a:pPr marL="742950" lvl="1" indent="-285750" algn="just" eaLnBrk="0" hangingPunct="0">
              <a:spcBef>
                <a:spcPts val="11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	Unidad Económica (empresa)</a:t>
            </a:r>
          </a:p>
          <a:p>
            <a:pPr marL="742950" lvl="1" indent="-285750" algn="just" eaLnBrk="0" hangingPunct="0">
              <a:spcBef>
                <a:spcPts val="11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	</a:t>
            </a:r>
            <a:r>
              <a:rPr lang="es-MX" dirty="0">
                <a:latin typeface="Avenir Book" panose="02000503020000020003" pitchFamily="2" charset="0"/>
              </a:rPr>
              <a:t>Persona y cargo a quien va dirigida la carta de presentación👨‍💼</a:t>
            </a:r>
            <a:endParaRPr lang="es-ES" dirty="0">
              <a:latin typeface="Avenir Book" panose="02000503020000020003" pitchFamily="2" charset="0"/>
            </a:endParaRPr>
          </a:p>
          <a:p>
            <a:pPr lvl="1"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sz="800" dirty="0"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Carta de presentación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El </a:t>
            </a:r>
            <a:r>
              <a:rPr lang="es-ES" b="1" dirty="0">
                <a:latin typeface="Avenir Book" panose="02000503020000020003" pitchFamily="2" charset="0"/>
              </a:rPr>
              <a:t>Tutor(a) UT </a:t>
            </a:r>
            <a:r>
              <a:rPr lang="es-ES" dirty="0">
                <a:latin typeface="Avenir Book" panose="02000503020000020003" pitchFamily="2" charset="0"/>
              </a:rPr>
              <a:t>revisa y aprueba la información.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b="1" dirty="0">
                <a:latin typeface="Avenir Book" panose="02000503020000020003" pitchFamily="2" charset="0"/>
              </a:rPr>
              <a:t>Director de División </a:t>
            </a:r>
            <a:r>
              <a:rPr lang="es-ES" dirty="0">
                <a:latin typeface="Avenir Book" panose="02000503020000020003" pitchFamily="2" charset="0"/>
              </a:rPr>
              <a:t>firma electrónicamente la carta de presentación.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b="1" dirty="0">
                <a:latin typeface="Avenir Book" panose="02000503020000020003" pitchFamily="2" charset="0"/>
              </a:rPr>
              <a:t>Estudiante</a:t>
            </a:r>
            <a:r>
              <a:rPr lang="es-ES" dirty="0">
                <a:latin typeface="Avenir Book" panose="02000503020000020003" pitchFamily="2" charset="0"/>
              </a:rPr>
              <a:t> descargas desde el portal la carta de presentación.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Acudirás a la empresa para </a:t>
            </a:r>
            <a:r>
              <a:rPr lang="es-ES" dirty="0">
                <a:latin typeface="Avenir Black" panose="020B0803020203020204" pitchFamily="34" charset="0"/>
              </a:rPr>
              <a:t>entregar la carta</a:t>
            </a:r>
            <a:r>
              <a:rPr lang="es-ES" dirty="0">
                <a:latin typeface="Avenir Book" panose="02000503020000020003" pitchFamily="2" charset="0"/>
              </a:rPr>
              <a:t>, presentarte, realizar tu entrevista inicial.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Regresar la carta firmada por la organización a tu asesor(a) o tutor(a).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sz="800" dirty="0"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Completar información de la Unidad Económica (empresa)</a:t>
            </a:r>
          </a:p>
          <a:p>
            <a:pPr marL="457200" indent="-457200" algn="just" eaLnBrk="0" hangingPunct="0">
              <a:spcBef>
                <a:spcPts val="110"/>
              </a:spcBef>
              <a:buAutoNum type="arabicPeriod" startAt="4"/>
              <a:tabLst>
                <a:tab pos="457200" algn="l"/>
              </a:tabLst>
              <a:defRPr/>
            </a:pPr>
            <a:endParaRPr lang="es-ES" sz="600" dirty="0">
              <a:solidFill>
                <a:schemeClr val="accent1">
                  <a:lumMod val="50000"/>
                </a:schemeClr>
              </a:solidFill>
              <a:latin typeface="Avenir Black" panose="020B0803020203020204" pitchFamily="34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b="1" dirty="0">
                <a:latin typeface="Avenir Book" panose="02000503020000020003" pitchFamily="2" charset="0"/>
              </a:rPr>
              <a:t>Portal del Estudiante </a:t>
            </a:r>
            <a:r>
              <a:rPr lang="es-ES" b="1" dirty="0">
                <a:latin typeface="Avenir Book" panose="02000503020000020003" pitchFamily="2" charset="0"/>
                <a:sym typeface="Wingdings" panose="05000000000000000000" pitchFamily="2" charset="2"/>
              </a:rPr>
              <a:t></a:t>
            </a:r>
            <a:r>
              <a:rPr lang="es-ES" b="1" dirty="0">
                <a:latin typeface="Avenir Book" panose="02000503020000020003" pitchFamily="2" charset="0"/>
              </a:rPr>
              <a:t> Académicos </a:t>
            </a:r>
            <a:r>
              <a:rPr lang="es-ES" b="1" dirty="0">
                <a:latin typeface="Avenir Book" panose="02000503020000020003" pitchFamily="2" charset="0"/>
                <a:sym typeface="Wingdings" panose="05000000000000000000" pitchFamily="2" charset="2"/>
              </a:rPr>
              <a:t></a:t>
            </a:r>
            <a:r>
              <a:rPr lang="es-ES" b="1" dirty="0">
                <a:latin typeface="Avenir Book" panose="02000503020000020003" pitchFamily="2" charset="0"/>
              </a:rPr>
              <a:t> Estadías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b="1" dirty="0">
                <a:latin typeface="Avenir Book" panose="02000503020000020003" pitchFamily="2" charset="0"/>
              </a:rPr>
              <a:t>Completa la información faltante </a:t>
            </a:r>
            <a:r>
              <a:rPr lang="es-ES" dirty="0">
                <a:latin typeface="Avenir Book" panose="02000503020000020003" pitchFamily="2" charset="0"/>
              </a:rPr>
              <a:t>del Asesor de la Unidad Económica, nombre del proyecto.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dirty="0">
              <a:latin typeface="Avenir Book" panose="02000503020000020003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A8190D-91A4-45E2-AF18-ED6EE2A0A7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FEF"/>
              </a:clrFrom>
              <a:clrTo>
                <a:srgbClr val="EE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93" y="1557982"/>
            <a:ext cx="1097408" cy="854591"/>
          </a:xfrm>
          <a:prstGeom prst="rect">
            <a:avLst/>
          </a:prstGeom>
        </p:spPr>
      </p:pic>
      <p:pic>
        <p:nvPicPr>
          <p:cNvPr id="2054" name="Picture 6" descr="Carta - Iconos gratis de comunicaciones">
            <a:extLst>
              <a:ext uri="{FF2B5EF4-FFF2-40B4-BE49-F238E27FC236}">
                <a16:creationId xmlns:a16="http://schemas.microsoft.com/office/drawing/2014/main" id="{AAA7F4E3-7048-4896-BC5B-29C2813BC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0" y="3766227"/>
            <a:ext cx="854591" cy="8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594EA1-DF06-4BCD-B917-AB15F8AEBC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991" y="5061570"/>
            <a:ext cx="1422171" cy="14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2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667CBE03-37F2-4C51-84FA-2081A757D21B}"/>
              </a:ext>
            </a:extLst>
          </p:cNvPr>
          <p:cNvSpPr txBox="1">
            <a:spLocks/>
          </p:cNvSpPr>
          <p:nvPr/>
        </p:nvSpPr>
        <p:spPr>
          <a:xfrm>
            <a:off x="345099" y="59096"/>
            <a:ext cx="838742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4400" dirty="0"/>
              <a:t>PUNTOS IMPORTANTES DE LA ESTADÍA</a:t>
            </a:r>
            <a:endParaRPr lang="en-US" sz="4400" dirty="0"/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5864F6C0-6A8C-407E-95FB-87EE6F12516A}"/>
              </a:ext>
            </a:extLst>
          </p:cNvPr>
          <p:cNvSpPr txBox="1">
            <a:spLocks/>
          </p:cNvSpPr>
          <p:nvPr/>
        </p:nvSpPr>
        <p:spPr>
          <a:xfrm>
            <a:off x="345100" y="1579328"/>
            <a:ext cx="11567804" cy="4807185"/>
          </a:xfrm>
          <a:prstGeom prst="rect">
            <a:avLst/>
          </a:prstGeom>
        </p:spPr>
        <p:txBody>
          <a:bodyPr vert="horz" lIns="91238" tIns="45619" rIns="91238" bIns="456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Evaluación de la estadía</a:t>
            </a:r>
          </a:p>
          <a:p>
            <a:pPr marL="8892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Durante el cuatrimestre de estadía (mayo-agosto 2026), tu desempeño y proyecto serán evaluados por tu Asesor de la UT así como</a:t>
            </a:r>
            <a:r>
              <a:rPr lang="es-ES" sz="1800" dirty="0">
                <a:solidFill>
                  <a:prstClr val="black"/>
                </a:solidFill>
                <a:latin typeface="Avenir Book" panose="02000503020000020003" pitchFamily="2" charset="0"/>
              </a:rPr>
              <a:t> de la Unidad Económica,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en los tres periodos de evaluaciones parciales establecidos en el calendario escolar, considerando los diferentes saberes.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 pitchFamily="34" charset="0"/>
              <a:ea typeface="+mn-ea"/>
              <a:cs typeface="+mn-cs"/>
            </a:endParaRPr>
          </a:p>
          <a:p>
            <a:pPr marL="4320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Reporte de estadía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</a:p>
          <a:p>
            <a:pPr marL="8892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Importante considerar en el desarrollo del reporte, la realización de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Citas y Referencias Bibliográficas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 Esto de acuerdo a la </a:t>
            </a:r>
            <a:r>
              <a:rPr kumimoji="0" lang="es-E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Política Institucional de Administración y Gestión de la Propiedad Intelectual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 </a:t>
            </a:r>
          </a:p>
          <a:p>
            <a:pPr marL="4320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El tamaño del archivo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</a:p>
          <a:p>
            <a:pPr marL="8892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800" dirty="0">
                <a:solidFill>
                  <a:prstClr val="black"/>
                </a:solidFill>
                <a:latin typeface="Avenir Book" panose="02000503020000020003" pitchFamily="2" charset="0"/>
              </a:rPr>
              <a:t>Que se suba mediante el Portal del Estudiante, el Reporte de Estadía no deberá rebasar los 3MB.</a:t>
            </a:r>
            <a:endParaRPr lang="en-US" sz="1800" dirty="0">
              <a:solidFill>
                <a:prstClr val="black"/>
              </a:solidFill>
              <a:latin typeface="Avenir Book" panose="02000503020000020003" pitchFamily="2" charset="0"/>
            </a:endParaRPr>
          </a:p>
          <a:p>
            <a:pPr marL="4320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Confidencialidad</a:t>
            </a:r>
          </a:p>
          <a:p>
            <a:pPr marL="8892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800" dirty="0">
                <a:solidFill>
                  <a:prstClr val="black"/>
                </a:solidFill>
                <a:latin typeface="Avenir Book" panose="02000503020000020003" pitchFamily="2" charset="0"/>
              </a:rPr>
              <a:t>Hacer uso correcto de la información de la Unidad Económica. </a:t>
            </a:r>
          </a:p>
          <a:p>
            <a:pPr marL="42545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Avenir Black" panose="020B0803020203020204" pitchFamily="34" charset="0"/>
              </a:rPr>
              <a:t>Periodo de estadía</a:t>
            </a:r>
          </a:p>
          <a:p>
            <a:pPr marL="8892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800" dirty="0">
                <a:solidFill>
                  <a:prstClr val="black"/>
                </a:solidFill>
                <a:latin typeface="Avenir Book" panose="02000503020000020003" pitchFamily="2" charset="0"/>
              </a:rPr>
              <a:t>Del 05 de mayo al 21 de agosto de 2026.</a:t>
            </a:r>
            <a:endParaRPr lang="en-US" sz="18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0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667CBE03-37F2-4C51-84FA-2081A757D21B}"/>
              </a:ext>
            </a:extLst>
          </p:cNvPr>
          <p:cNvSpPr txBox="1">
            <a:spLocks/>
          </p:cNvSpPr>
          <p:nvPr/>
        </p:nvSpPr>
        <p:spPr>
          <a:xfrm>
            <a:off x="223177" y="278693"/>
            <a:ext cx="7701623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dirty="0"/>
              <a:t>CRITERIOS SEAES</a:t>
            </a:r>
            <a:endParaRPr lang="en-US" dirty="0"/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5864F6C0-6A8C-407E-95FB-87EE6F12516A}"/>
              </a:ext>
            </a:extLst>
          </p:cNvPr>
          <p:cNvSpPr txBox="1">
            <a:spLocks/>
          </p:cNvSpPr>
          <p:nvPr/>
        </p:nvSpPr>
        <p:spPr>
          <a:xfrm>
            <a:off x="482258" y="1069236"/>
            <a:ext cx="11091433" cy="5365374"/>
          </a:xfrm>
          <a:prstGeom prst="rect">
            <a:avLst/>
          </a:prstGeom>
        </p:spPr>
        <p:txBody>
          <a:bodyPr vert="horz" lIns="91238" tIns="45619" rIns="91238" bIns="456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94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3A7C22-210D-4C10-8B50-17E0B223C58C}"/>
              </a:ext>
            </a:extLst>
          </p:cNvPr>
          <p:cNvSpPr txBox="1">
            <a:spLocks/>
          </p:cNvSpPr>
          <p:nvPr/>
        </p:nvSpPr>
        <p:spPr>
          <a:xfrm>
            <a:off x="634658" y="1399008"/>
            <a:ext cx="11091433" cy="5035602"/>
          </a:xfrm>
          <a:prstGeom prst="rect">
            <a:avLst/>
          </a:prstGeom>
        </p:spPr>
        <p:txBody>
          <a:bodyPr vert="horz" lIns="91238" tIns="45619" rIns="91238" bIns="456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marR="0" lvl="0" indent="-3683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Avenir Black" panose="020B0803020203020204" pitchFamily="34" charset="0"/>
              </a:rPr>
              <a:t>Criterios del SEAES</a:t>
            </a:r>
          </a:p>
          <a:p>
            <a:pPr marL="8892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000" dirty="0">
                <a:solidFill>
                  <a:prstClr val="black"/>
                </a:solidFill>
                <a:latin typeface="Avenir Book" panose="02000503020000020003" pitchFamily="2" charset="0"/>
              </a:rPr>
              <a:t>Todos los proyectos de estadía tendrán que estar alineados a los criterios que establece el Sistema de Evaluación y Acreditación de la Educación Superior (SEAES), los cuales son: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Compromiso con la responsabilidad social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Equidad social y de género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Inclusión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Excelencia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Vanguardia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Innovación social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Interculturalidad</a:t>
            </a:r>
          </a:p>
          <a:p>
            <a:pPr marL="539750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42545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En conjunto con tu profesor asesor de estadía definirán a que criterio o criterios se alineará el proyecto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y lo deberán manifestar y asentar en los documentos que así se requieran y dentro de la información que se captura en la plataforma de la UT San Juan.</a:t>
            </a:r>
          </a:p>
          <a:p>
            <a:pPr marL="99695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450850" marR="0" lvl="0" indent="-3683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94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2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667CBE03-37F2-4C51-84FA-2081A757D21B}"/>
              </a:ext>
            </a:extLst>
          </p:cNvPr>
          <p:cNvSpPr txBox="1">
            <a:spLocks/>
          </p:cNvSpPr>
          <p:nvPr/>
        </p:nvSpPr>
        <p:spPr>
          <a:xfrm>
            <a:off x="329858" y="183744"/>
            <a:ext cx="10817113" cy="815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r>
              <a:rPr lang="es-ES" dirty="0"/>
              <a:t>CONSIDERACIONES</a:t>
            </a:r>
            <a:endParaRPr lang="en-US" dirty="0"/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5864F6C0-6A8C-407E-95FB-87EE6F12516A}"/>
              </a:ext>
            </a:extLst>
          </p:cNvPr>
          <p:cNvSpPr txBox="1">
            <a:spLocks/>
          </p:cNvSpPr>
          <p:nvPr/>
        </p:nvSpPr>
        <p:spPr>
          <a:xfrm>
            <a:off x="482258" y="1640543"/>
            <a:ext cx="10817113" cy="4034116"/>
          </a:xfrm>
          <a:prstGeom prst="rect">
            <a:avLst/>
          </a:prstGeom>
        </p:spPr>
        <p:txBody>
          <a:bodyPr vert="horz" lIns="91238" tIns="45619" rIns="91238" bIns="456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Los estudiantes de 5° cuatrimestre que realicen su reinscripción a 6° cuatrimestre (estadías) deberán haber entregado el “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formato para registro del programa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” de servicio social, a más tardar el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02 de marzo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, en caso de no entregar dicho formato se les generará en el sistema un adeudo por la falta de realización del servicio social y no podrás reinscribirte.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45209"/>
      </p:ext>
    </p:extLst>
  </p:cSld>
  <p:clrMapOvr>
    <a:masterClrMapping/>
  </p:clrMapOvr>
</p:sld>
</file>

<file path=ppt/theme/theme1.xml><?xml version="1.0" encoding="utf-8"?>
<a:theme xmlns:a="http://schemas.openxmlformats.org/drawingml/2006/main" name="UT-azul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-azul" id="{8DDCD815-AC2D-AD40-B003-351D3B61D58D}" vid="{51B3ECC4-C215-4442-BA75-0BEB21B3B6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UT-azul</Template>
  <TotalTime>2840</TotalTime>
  <Words>2400</Words>
  <Application>Microsoft Office PowerPoint</Application>
  <PresentationFormat>Personalizado</PresentationFormat>
  <Paragraphs>315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Avenir Black</vt:lpstr>
      <vt:lpstr>Avenir Book</vt:lpstr>
      <vt:lpstr>Avenir Heavy</vt:lpstr>
      <vt:lpstr>Avenir Medium</vt:lpstr>
      <vt:lpstr>Avenir Next</vt:lpstr>
      <vt:lpstr>Calibri</vt:lpstr>
      <vt:lpstr>Century Gothic</vt:lpstr>
      <vt:lpstr>Courier New</vt:lpstr>
      <vt:lpstr>Wingdings</vt:lpstr>
      <vt:lpstr>UT-azul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Rocio</cp:lastModifiedBy>
  <cp:revision>250</cp:revision>
  <cp:lastPrinted>2025-02-05T16:58:07Z</cp:lastPrinted>
  <dcterms:created xsi:type="dcterms:W3CDTF">2021-10-11T14:30:24Z</dcterms:created>
  <dcterms:modified xsi:type="dcterms:W3CDTF">2026-03-18T21:53:35Z</dcterms:modified>
</cp:coreProperties>
</file>