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3" r:id="rId1"/>
  </p:sldMasterIdLst>
  <p:sldIdLst>
    <p:sldId id="260" r:id="rId2"/>
    <p:sldId id="261" r:id="rId3"/>
    <p:sldId id="262" r:id="rId4"/>
    <p:sldId id="263" r:id="rId5"/>
    <p:sldId id="264" r:id="rId6"/>
    <p:sldId id="274" r:id="rId7"/>
    <p:sldId id="265" r:id="rId8"/>
    <p:sldId id="266" r:id="rId9"/>
    <p:sldId id="267" r:id="rId10"/>
    <p:sldId id="268" r:id="rId11"/>
    <p:sldId id="269" r:id="rId12"/>
    <p:sldId id="270" r:id="rId13"/>
    <p:sldId id="271" r:id="rId14"/>
    <p:sldId id="272" r:id="rId15"/>
    <p:sldId id="273" r:id="rId16"/>
  </p:sldIdLst>
  <p:sldSz cx="122189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C7F"/>
    <a:srgbClr val="21CB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73" d="100"/>
          <a:sy n="73" d="100"/>
        </p:scale>
        <p:origin x="5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7374" y="1600199"/>
            <a:ext cx="9164241" cy="1909763"/>
          </a:xfrm>
          <a:prstGeom prst="rect">
            <a:avLst/>
          </a:prstGeom>
        </p:spPr>
        <p:txBody>
          <a:bodyPr anchor="ctr"/>
          <a:lstStyle>
            <a:lvl1pPr algn="l">
              <a:defRPr sz="6000" b="1" i="0">
                <a:solidFill>
                  <a:schemeClr val="accent1">
                    <a:lumMod val="50000"/>
                  </a:schemeClr>
                </a:solidFill>
                <a:latin typeface="Avenir Black" panose="02000503020000020003" pitchFamily="2" charset="0"/>
              </a:defRPr>
            </a:lvl1pPr>
          </a:lstStyle>
          <a:p>
            <a:r>
              <a:rPr lang="es-MX" dirty="0"/>
              <a:t>Título</a:t>
            </a:r>
            <a:endParaRPr lang="en-US" dirty="0"/>
          </a:p>
        </p:txBody>
      </p:sp>
      <p:sp>
        <p:nvSpPr>
          <p:cNvPr id="3" name="Subtitle 2"/>
          <p:cNvSpPr>
            <a:spLocks noGrp="1"/>
          </p:cNvSpPr>
          <p:nvPr>
            <p:ph type="subTitle" idx="1"/>
          </p:nvPr>
        </p:nvSpPr>
        <p:spPr>
          <a:xfrm>
            <a:off x="1527374" y="3602038"/>
            <a:ext cx="9164241" cy="1655762"/>
          </a:xfrm>
          <a:prstGeom prst="rect">
            <a:avLst/>
          </a:prstGeom>
        </p:spPr>
        <p:txBody>
          <a:bodyPr/>
          <a:lstStyle>
            <a:lvl1pPr marL="0" indent="0" algn="l">
              <a:buNone/>
              <a:defRPr sz="2400" b="0" i="0">
                <a:solidFill>
                  <a:srgbClr val="199C7F"/>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308715" y="227400"/>
            <a:ext cx="2749272" cy="365125"/>
          </a:xfrm>
          <a:prstGeom prst="rect">
            <a:avLst/>
          </a:prstGeom>
        </p:spPr>
        <p:txBody>
          <a:bodyPr/>
          <a:lstStyle>
            <a:lvl1pPr>
              <a:defRPr b="0" i="0">
                <a:solidFill>
                  <a:schemeClr val="tx2">
                    <a:lumMod val="75000"/>
                  </a:schemeClr>
                </a:solidFill>
                <a:latin typeface="Avenir Book" panose="02000503020000020003" pitchFamily="2" charset="0"/>
              </a:defRPr>
            </a:lvl1pPr>
          </a:lstStyle>
          <a:p>
            <a:fld id="{C764DE79-268F-4C1A-8933-263129D2AF90}" type="datetimeFigureOut">
              <a:rPr lang="en-US" smtClean="0"/>
              <a:pPr/>
              <a:t>10/17/2022</a:t>
            </a:fld>
            <a:endParaRPr lang="en-US" dirty="0"/>
          </a:p>
        </p:txBody>
      </p:sp>
      <p:sp>
        <p:nvSpPr>
          <p:cNvPr id="6" name="Slide Number Placeholder 5"/>
          <p:cNvSpPr>
            <a:spLocks noGrp="1"/>
          </p:cNvSpPr>
          <p:nvPr>
            <p:ph type="sldNum" sz="quarter" idx="12"/>
          </p:nvPr>
        </p:nvSpPr>
        <p:spPr>
          <a:xfrm>
            <a:off x="9074503" y="244735"/>
            <a:ext cx="2749272" cy="365125"/>
          </a:xfrm>
          <a:prstGeom prst="rect">
            <a:avLst/>
          </a:prstGeom>
        </p:spPr>
        <p:txBody>
          <a:bodyPr/>
          <a:lstStyle>
            <a:lvl1pPr algn="r">
              <a:defRPr b="0" i="0">
                <a:solidFill>
                  <a:schemeClr val="bg1"/>
                </a:solidFill>
                <a:latin typeface="Avenir Book" panose="02000503020000020003" pitchFamily="2"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100173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83385543-5ED1-7948-B676-AAF158202B66}"/>
              </a:ext>
            </a:extLst>
          </p:cNvPr>
          <p:cNvSpPr>
            <a:spLocks noGrp="1"/>
          </p:cNvSpPr>
          <p:nvPr>
            <p:ph type="dt" sz="half" idx="10"/>
          </p:nvPr>
        </p:nvSpPr>
        <p:spPr>
          <a:xfrm>
            <a:off x="840056" y="6356351"/>
            <a:ext cx="2749272" cy="365125"/>
          </a:xfrm>
          <a:prstGeom prst="rect">
            <a:avLst/>
          </a:prstGeom>
        </p:spPr>
        <p:txBody>
          <a:bodyPr/>
          <a:lstStyle>
            <a:lvl1pPr algn="ctr">
              <a:defRPr>
                <a:solidFill>
                  <a:schemeClr val="tx1">
                    <a:lumMod val="50000"/>
                    <a:lumOff val="50000"/>
                  </a:schemeClr>
                </a:solidFill>
              </a:defRPr>
            </a:lvl1pPr>
          </a:lstStyle>
          <a:p>
            <a:fld id="{C764DE79-268F-4C1A-8933-263129D2AF90}" type="datetimeFigureOut">
              <a:rPr lang="en-US" smtClean="0"/>
              <a:pPr/>
              <a:t>10/17/2022</a:t>
            </a:fld>
            <a:endParaRPr lang="en-US" dirty="0"/>
          </a:p>
        </p:txBody>
      </p:sp>
      <p:sp>
        <p:nvSpPr>
          <p:cNvPr id="4" name="Marcador de pie de página 3">
            <a:extLst>
              <a:ext uri="{FF2B5EF4-FFF2-40B4-BE49-F238E27FC236}">
                <a16:creationId xmlns:a16="http://schemas.microsoft.com/office/drawing/2014/main" id="{B2AD128B-5651-354C-96D1-9C4AAAC8AEEA}"/>
              </a:ext>
            </a:extLst>
          </p:cNvPr>
          <p:cNvSpPr>
            <a:spLocks noGrp="1"/>
          </p:cNvSpPr>
          <p:nvPr>
            <p:ph type="ftr" sz="quarter" idx="11"/>
          </p:nvPr>
        </p:nvSpPr>
        <p:spPr>
          <a:xfrm>
            <a:off x="4047540" y="6356351"/>
            <a:ext cx="4123908" cy="365125"/>
          </a:xfrm>
          <a:prstGeom prst="rect">
            <a:avLst/>
          </a:prstGeom>
        </p:spPr>
        <p:txBody>
          <a:bodyPr/>
          <a:lstStyle>
            <a:lvl1pPr algn="ctr">
              <a:defRPr>
                <a:solidFill>
                  <a:schemeClr val="tx1">
                    <a:lumMod val="50000"/>
                    <a:lumOff val="50000"/>
                  </a:schemeClr>
                </a:solidFill>
              </a:defRPr>
            </a:lvl1pPr>
          </a:lstStyle>
          <a:p>
            <a:endParaRPr lang="en-US" dirty="0"/>
          </a:p>
        </p:txBody>
      </p:sp>
      <p:sp>
        <p:nvSpPr>
          <p:cNvPr id="5" name="Marcador de número de diapositiva 4">
            <a:extLst>
              <a:ext uri="{FF2B5EF4-FFF2-40B4-BE49-F238E27FC236}">
                <a16:creationId xmlns:a16="http://schemas.microsoft.com/office/drawing/2014/main" id="{2B686AD6-BFFB-0E43-A817-A4775296C967}"/>
              </a:ext>
            </a:extLst>
          </p:cNvPr>
          <p:cNvSpPr>
            <a:spLocks noGrp="1"/>
          </p:cNvSpPr>
          <p:nvPr>
            <p:ph type="sldNum" sz="quarter" idx="12"/>
          </p:nvPr>
        </p:nvSpPr>
        <p:spPr>
          <a:xfrm>
            <a:off x="8629660" y="6356351"/>
            <a:ext cx="2749272" cy="365125"/>
          </a:xfrm>
          <a:prstGeom prst="rect">
            <a:avLst/>
          </a:prstGeom>
        </p:spPr>
        <p:txBody>
          <a:bodyPr/>
          <a:lstStyle>
            <a:lvl1pPr algn="r">
              <a:defRPr>
                <a:solidFill>
                  <a:schemeClr val="bg1"/>
                </a:solidFill>
              </a:defRPr>
            </a:lvl1pPr>
          </a:lstStyle>
          <a:p>
            <a:fld id="{48F63A3B-78C7-47BE-AE5E-E10140E04643}" type="slidenum">
              <a:rPr lang="en-US" smtClean="0"/>
              <a:pPr/>
              <a:t>‹Nº›</a:t>
            </a:fld>
            <a:endParaRPr lang="en-US" dirty="0"/>
          </a:p>
        </p:txBody>
      </p:sp>
      <p:sp>
        <p:nvSpPr>
          <p:cNvPr id="7" name="Marcador de texto 6">
            <a:extLst>
              <a:ext uri="{FF2B5EF4-FFF2-40B4-BE49-F238E27FC236}">
                <a16:creationId xmlns:a16="http://schemas.microsoft.com/office/drawing/2014/main" id="{41BA925E-CD3E-4942-8BEC-6B53A0AA1B01}"/>
              </a:ext>
            </a:extLst>
          </p:cNvPr>
          <p:cNvSpPr>
            <a:spLocks noGrp="1"/>
          </p:cNvSpPr>
          <p:nvPr>
            <p:ph type="body" sz="quarter" idx="13" hasCustomPrompt="1"/>
          </p:nvPr>
        </p:nvSpPr>
        <p:spPr>
          <a:xfrm>
            <a:off x="839788" y="450849"/>
            <a:ext cx="10539144" cy="815975"/>
          </a:xfrm>
          <a:prstGeom prst="rect">
            <a:avLst/>
          </a:prstGeom>
        </p:spPr>
        <p:txBody>
          <a:bodyPr anchor="ctr">
            <a:normAutofit/>
          </a:bodyPr>
          <a:lstStyle>
            <a:lvl1pPr marL="0" indent="0">
              <a:buNone/>
              <a:defRPr sz="4000" b="1" i="0">
                <a:solidFill>
                  <a:schemeClr val="accent1">
                    <a:lumMod val="50000"/>
                  </a:schemeClr>
                </a:solidFill>
                <a:latin typeface="Avenir Black" panose="02000503020000020003" pitchFamily="2" charset="0"/>
              </a:defRPr>
            </a:lvl1pPr>
          </a:lstStyle>
          <a:p>
            <a:pPr lvl="0"/>
            <a:r>
              <a:rPr lang="es-MX" dirty="0"/>
              <a:t>Título</a:t>
            </a:r>
          </a:p>
        </p:txBody>
      </p:sp>
      <p:sp>
        <p:nvSpPr>
          <p:cNvPr id="9" name="Marcador de contenido 8">
            <a:extLst>
              <a:ext uri="{FF2B5EF4-FFF2-40B4-BE49-F238E27FC236}">
                <a16:creationId xmlns:a16="http://schemas.microsoft.com/office/drawing/2014/main" id="{D42A88A9-F4E5-FE42-B73B-3A9B38E94053}"/>
              </a:ext>
            </a:extLst>
          </p:cNvPr>
          <p:cNvSpPr>
            <a:spLocks noGrp="1"/>
          </p:cNvSpPr>
          <p:nvPr>
            <p:ph sz="quarter" idx="14"/>
          </p:nvPr>
        </p:nvSpPr>
        <p:spPr>
          <a:xfrm>
            <a:off x="839788" y="2425700"/>
            <a:ext cx="10539412" cy="3763963"/>
          </a:xfrm>
          <a:prstGeom prst="rect">
            <a:avLst/>
          </a:prstGeom>
        </p:spPr>
        <p:txBody>
          <a:bodyPr/>
          <a:lstStyle>
            <a:lvl1pPr>
              <a:defRPr b="0" i="0">
                <a:solidFill>
                  <a:schemeClr val="tx1">
                    <a:lumMod val="50000"/>
                    <a:lumOff val="50000"/>
                  </a:schemeClr>
                </a:solidFill>
                <a:latin typeface="Avenir Book" panose="02000503020000020003" pitchFamily="2" charset="0"/>
              </a:defRPr>
            </a:lvl1pPr>
            <a:lvl2pPr>
              <a:defRPr b="0" i="0">
                <a:solidFill>
                  <a:schemeClr val="tx1">
                    <a:lumMod val="50000"/>
                    <a:lumOff val="50000"/>
                  </a:schemeClr>
                </a:solidFill>
                <a:latin typeface="Avenir Book" panose="02000503020000020003" pitchFamily="2" charset="0"/>
              </a:defRPr>
            </a:lvl2pPr>
            <a:lvl3pPr>
              <a:defRPr b="0" i="0">
                <a:solidFill>
                  <a:schemeClr val="tx1">
                    <a:lumMod val="50000"/>
                    <a:lumOff val="50000"/>
                  </a:schemeClr>
                </a:solidFill>
                <a:latin typeface="Avenir Book" panose="02000503020000020003" pitchFamily="2" charset="0"/>
              </a:defRPr>
            </a:lvl3pPr>
            <a:lvl4pPr>
              <a:defRPr b="0" i="0">
                <a:solidFill>
                  <a:schemeClr val="tx1">
                    <a:lumMod val="50000"/>
                    <a:lumOff val="50000"/>
                  </a:schemeClr>
                </a:solidFill>
                <a:latin typeface="Avenir Book" panose="02000503020000020003" pitchFamily="2" charset="0"/>
              </a:defRPr>
            </a:lvl4pPr>
            <a:lvl5pPr>
              <a:defRPr b="0" i="0">
                <a:solidFill>
                  <a:schemeClr val="tx1">
                    <a:lumMod val="50000"/>
                    <a:lumOff val="50000"/>
                  </a:schemeClr>
                </a:solidFill>
                <a:latin typeface="Avenir Book" panose="02000503020000020003" pitchFamily="2" charset="0"/>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MX" dirty="0"/>
          </a:p>
        </p:txBody>
      </p:sp>
      <p:sp>
        <p:nvSpPr>
          <p:cNvPr id="11" name="Marcador de texto 10">
            <a:extLst>
              <a:ext uri="{FF2B5EF4-FFF2-40B4-BE49-F238E27FC236}">
                <a16:creationId xmlns:a16="http://schemas.microsoft.com/office/drawing/2014/main" id="{5982A4C1-A6E9-124F-80FC-3A160F7DE760}"/>
              </a:ext>
            </a:extLst>
          </p:cNvPr>
          <p:cNvSpPr>
            <a:spLocks noGrp="1"/>
          </p:cNvSpPr>
          <p:nvPr>
            <p:ph type="body" sz="quarter" idx="15" hasCustomPrompt="1"/>
          </p:nvPr>
        </p:nvSpPr>
        <p:spPr>
          <a:xfrm>
            <a:off x="839788" y="1556950"/>
            <a:ext cx="10539412" cy="702061"/>
          </a:xfrm>
          <a:prstGeom prst="rect">
            <a:avLst/>
          </a:prstGeom>
        </p:spPr>
        <p:txBody>
          <a:bodyPr>
            <a:normAutofit/>
          </a:bodyPr>
          <a:lstStyle>
            <a:lvl1pPr marL="0" indent="0">
              <a:buFontTx/>
              <a:buNone/>
              <a:defRPr sz="2800" b="0" i="0">
                <a:solidFill>
                  <a:srgbClr val="199C7F"/>
                </a:solidFill>
                <a:latin typeface="Avenir Medium" panose="02000503020000020003" pitchFamily="2" charset="0"/>
              </a:defRPr>
            </a:lvl1pPr>
          </a:lstStyle>
          <a:p>
            <a:pPr lvl="0"/>
            <a:r>
              <a:rPr lang="es-MX" dirty="0"/>
              <a:t>Subtítulo</a:t>
            </a:r>
          </a:p>
        </p:txBody>
      </p:sp>
    </p:spTree>
    <p:extLst>
      <p:ext uri="{BB962C8B-B14F-4D97-AF65-F5344CB8AC3E}">
        <p14:creationId xmlns:p14="http://schemas.microsoft.com/office/powerpoint/2010/main" val="3522772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765509"/>
      </p:ext>
    </p:extLst>
  </p:cSld>
  <p:clrMap bg1="lt1" tx1="dk1" bg2="lt2" tx2="dk2" accent1="accent1" accent2="accent2" accent3="accent3" accent4="accent4" accent5="accent5" accent6="accent6" hlink="hlink" folHlink="folHlink"/>
  <p:sldLayoutIdLst>
    <p:sldLayoutId id="2147483754" r:id="rId1"/>
    <p:sldLayoutId id="2147483755" r:id="rId2"/>
  </p:sldLayoutIdLst>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tsjr.edu.m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176F5-A96F-4842-BDF8-0566041A03E4}"/>
              </a:ext>
            </a:extLst>
          </p:cNvPr>
          <p:cNvSpPr>
            <a:spLocks noGrp="1"/>
          </p:cNvSpPr>
          <p:nvPr>
            <p:ph type="ctrTitle"/>
          </p:nvPr>
        </p:nvSpPr>
        <p:spPr>
          <a:xfrm>
            <a:off x="1166648" y="1587062"/>
            <a:ext cx="9585435" cy="3703210"/>
          </a:xfrm>
        </p:spPr>
        <p:txBody>
          <a:bodyPr>
            <a:normAutofit/>
          </a:bodyPr>
          <a:lstStyle/>
          <a:p>
            <a:pPr algn="ctr"/>
            <a:r>
              <a:rPr lang="es-ES" sz="5400" b="1" dirty="0">
                <a:solidFill>
                  <a:schemeClr val="tx1"/>
                </a:solidFill>
              </a:rPr>
              <a:t>Requerimientos para trámite de titulación y expedición de Título y Cédula Profesional electrónicos.</a:t>
            </a:r>
            <a:endParaRPr lang="es-MX" sz="5400" b="1" dirty="0">
              <a:solidFill>
                <a:schemeClr val="tx1"/>
              </a:solidFill>
            </a:endParaRPr>
          </a:p>
        </p:txBody>
      </p:sp>
    </p:spTree>
    <p:extLst>
      <p:ext uri="{BB962C8B-B14F-4D97-AF65-F5344CB8AC3E}">
        <p14:creationId xmlns:p14="http://schemas.microsoft.com/office/powerpoint/2010/main" val="2524068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17041" y="1757081"/>
            <a:ext cx="8817348" cy="4275858"/>
          </a:xfrm>
          <a:prstGeom prst="rect">
            <a:avLst/>
          </a:prstGeom>
          <a:noFill/>
          <a:ln w="57150" cmpd="thinThick">
            <a:solidFill>
              <a:schemeClr val="tx1"/>
            </a:solidFill>
            <a:miter lim="800000"/>
            <a:headEnd/>
            <a:tailEnd/>
          </a:ln>
        </p:spPr>
        <p:txBody>
          <a:bodyPr/>
          <a:lstStyle/>
          <a:p>
            <a:pPr marL="914400" lvl="1" indent="-457200" algn="just" eaLnBrk="0" hangingPunct="0">
              <a:defRPr/>
            </a:pPr>
            <a:endParaRPr lang="es-ES_tradnl" sz="1400" dirty="0">
              <a:latin typeface="Avenir Book" panose="02000503020000020003" pitchFamily="2" charset="0"/>
            </a:endParaRPr>
          </a:p>
          <a:p>
            <a:pPr marL="342900" indent="-342900" algn="just" eaLnBrk="0" hangingPunct="0">
              <a:buFont typeface="+mj-lt"/>
              <a:buAutoNum type="arabicPeriod" startAt="11"/>
              <a:defRPr/>
            </a:pPr>
            <a:r>
              <a:rPr lang="es-MX" sz="1400" dirty="0" smtClean="0">
                <a:latin typeface="Avenir Book" panose="02000503020000020003" pitchFamily="2" charset="0"/>
              </a:rPr>
              <a:t>Generar el </a:t>
            </a:r>
            <a:r>
              <a:rPr lang="es-MX" sz="1400" dirty="0">
                <a:latin typeface="Avenir Book" panose="02000503020000020003" pitchFamily="2" charset="0"/>
              </a:rPr>
              <a:t>archivo </a:t>
            </a:r>
            <a:r>
              <a:rPr lang="es-MX" sz="1400" dirty="0" smtClean="0">
                <a:latin typeface="Avenir Book" panose="02000503020000020003" pitchFamily="2" charset="0"/>
              </a:rPr>
              <a:t>.</a:t>
            </a:r>
            <a:r>
              <a:rPr lang="es-MX" sz="1400" dirty="0" err="1" smtClean="0">
                <a:latin typeface="Avenir Book" panose="02000503020000020003" pitchFamily="2" charset="0"/>
              </a:rPr>
              <a:t>pdf</a:t>
            </a:r>
            <a:r>
              <a:rPr lang="es-MX" sz="1400" dirty="0" smtClean="0">
                <a:latin typeface="Avenir Book" panose="02000503020000020003" pitchFamily="2" charset="0"/>
              </a:rPr>
              <a:t> final </a:t>
            </a:r>
            <a:r>
              <a:rPr lang="es-MX" sz="1400" dirty="0">
                <a:latin typeface="Avenir Book" panose="02000503020000020003" pitchFamily="2" charset="0"/>
              </a:rPr>
              <a:t>de la Memoria de </a:t>
            </a:r>
            <a:r>
              <a:rPr lang="es-MX" sz="1400" dirty="0" smtClean="0">
                <a:latin typeface="Avenir Book" panose="02000503020000020003" pitchFamily="2" charset="0"/>
              </a:rPr>
              <a:t>Estadía, subirlo a la plataforma de la UTSJR a través de tu portal de alumno, solicitar el visto bueno de tu tutor </a:t>
            </a:r>
            <a:r>
              <a:rPr lang="es-MX" sz="1400" dirty="0">
                <a:latin typeface="Avenir Book" panose="02000503020000020003" pitchFamily="2" charset="0"/>
              </a:rPr>
              <a:t>de estadía por parte de la UTSJR, </a:t>
            </a:r>
            <a:r>
              <a:rPr lang="es-MX" sz="1400" dirty="0" smtClean="0">
                <a:latin typeface="Avenir Book" panose="02000503020000020003" pitchFamily="2" charset="0"/>
              </a:rPr>
              <a:t>para concluir con la entrega digital al </a:t>
            </a:r>
            <a:r>
              <a:rPr lang="es-MX" sz="1400" dirty="0">
                <a:latin typeface="Avenir Book" panose="02000503020000020003" pitchFamily="2" charset="0"/>
              </a:rPr>
              <a:t>Departamento de Servicios Bibliotecarios.</a:t>
            </a:r>
          </a:p>
          <a:p>
            <a:pPr marL="342900" indent="-342900" algn="just" eaLnBrk="0" hangingPunct="0">
              <a:buFont typeface="+mj-lt"/>
              <a:buAutoNum type="arabicPeriod" startAt="11"/>
              <a:defRPr/>
            </a:pPr>
            <a:endParaRPr lang="es-MX" sz="1400" dirty="0">
              <a:latin typeface="Avenir Book" panose="02000503020000020003" pitchFamily="2" charset="0"/>
            </a:endParaRPr>
          </a:p>
          <a:p>
            <a:pPr marL="342900" indent="-342900" algn="just" eaLnBrk="0" hangingPunct="0">
              <a:buFont typeface="+mj-lt"/>
              <a:buAutoNum type="arabicPeriod" startAt="11"/>
              <a:defRPr/>
            </a:pPr>
            <a:r>
              <a:rPr lang="es-MX" sz="1400" dirty="0" smtClean="0">
                <a:latin typeface="Avenir Book" panose="02000503020000020003" pitchFamily="2" charset="0"/>
              </a:rPr>
              <a:t>Sustentar </a:t>
            </a:r>
            <a:r>
              <a:rPr lang="es-MX" sz="1400" dirty="0">
                <a:latin typeface="Avenir Book" panose="02000503020000020003" pitchFamily="2" charset="0"/>
              </a:rPr>
              <a:t>el Acto Protocolario de Toma de Protesta por el medio que se le indique (presencial o virtual</a:t>
            </a:r>
            <a:r>
              <a:rPr lang="es-MX" sz="1400" dirty="0" smtClean="0">
                <a:latin typeface="Avenir Book" panose="02000503020000020003" pitchFamily="2" charset="0"/>
              </a:rPr>
              <a:t>), según indicaciones de la Dirección de Carrera y la Empresa.</a:t>
            </a:r>
            <a:endParaRPr lang="es-MX" sz="1400" dirty="0">
              <a:latin typeface="Avenir Book" panose="02000503020000020003" pitchFamily="2" charset="0"/>
            </a:endParaRPr>
          </a:p>
          <a:p>
            <a:pPr marL="342900" indent="-342900" algn="just" eaLnBrk="0" hangingPunct="0">
              <a:buFont typeface="+mj-lt"/>
              <a:buAutoNum type="arabicPeriod" startAt="14"/>
              <a:defRPr/>
            </a:pPr>
            <a:endParaRPr lang="es-MX" sz="1400" b="1" dirty="0">
              <a:latin typeface="Avenir Book" panose="02000503020000020003" pitchFamily="2" charset="0"/>
            </a:endParaRPr>
          </a:p>
          <a:p>
            <a:pPr marL="342900" indent="-342900" algn="just" eaLnBrk="0" hangingPunct="0">
              <a:buFont typeface="+mj-lt"/>
              <a:buAutoNum type="arabicPeriod" startAt="13"/>
              <a:defRPr/>
            </a:pPr>
            <a:r>
              <a:rPr lang="es-MX" sz="1400" dirty="0" smtClean="0">
                <a:latin typeface="Avenir Book" panose="02000503020000020003" pitchFamily="2" charset="0"/>
              </a:rPr>
              <a:t>Contar con </a:t>
            </a:r>
            <a:r>
              <a:rPr lang="es-MX" sz="1400" dirty="0" err="1" smtClean="0">
                <a:latin typeface="Avenir Book" panose="02000503020000020003" pitchFamily="2" charset="0"/>
              </a:rPr>
              <a:t>e.firma</a:t>
            </a:r>
            <a:r>
              <a:rPr lang="es-MX" sz="1400" dirty="0" smtClean="0">
                <a:latin typeface="Avenir Book" panose="02000503020000020003" pitchFamily="2" charset="0"/>
              </a:rPr>
              <a:t> por parte </a:t>
            </a:r>
            <a:r>
              <a:rPr lang="es-MX" sz="1400" dirty="0">
                <a:latin typeface="Avenir Book" panose="02000503020000020003" pitchFamily="2" charset="0"/>
              </a:rPr>
              <a:t>del SAT (Servicio de Administración Tributaria), </a:t>
            </a:r>
            <a:r>
              <a:rPr lang="es-MX" sz="1400" dirty="0" smtClean="0">
                <a:latin typeface="Avenir Book" panose="02000503020000020003" pitchFamily="2" charset="0"/>
              </a:rPr>
              <a:t>es requisito indispensable para </a:t>
            </a:r>
            <a:r>
              <a:rPr lang="es-MX" sz="1400" dirty="0">
                <a:latin typeface="Avenir Book" panose="02000503020000020003" pitchFamily="2" charset="0"/>
              </a:rPr>
              <a:t>poder obtener la cédula profesional </a:t>
            </a:r>
            <a:r>
              <a:rPr lang="es-MX" sz="1400" dirty="0" smtClean="0">
                <a:latin typeface="Avenir Book" panose="02000503020000020003" pitchFamily="2" charset="0"/>
              </a:rPr>
              <a:t>electrónica desde la </a:t>
            </a:r>
            <a:r>
              <a:rPr lang="es-MX" sz="1400" dirty="0">
                <a:latin typeface="Avenir Book" panose="02000503020000020003" pitchFamily="2" charset="0"/>
              </a:rPr>
              <a:t>plataforma de la </a:t>
            </a:r>
            <a:r>
              <a:rPr lang="es-MX" sz="1400" dirty="0" smtClean="0">
                <a:latin typeface="Avenir Book" panose="02000503020000020003" pitchFamily="2" charset="0"/>
              </a:rPr>
              <a:t>Dirección General de Profesiones.</a:t>
            </a:r>
            <a:endParaRPr lang="es-MX" sz="1400" dirty="0">
              <a:latin typeface="Avenir Book" panose="02000503020000020003" pitchFamily="2" charset="0"/>
            </a:endParaRPr>
          </a:p>
          <a:p>
            <a:pPr marL="342900" indent="-342900" algn="just" eaLnBrk="0" hangingPunct="0">
              <a:buFont typeface="+mj-lt"/>
              <a:buAutoNum type="arabicPeriod" startAt="13"/>
              <a:defRPr/>
            </a:pPr>
            <a:endParaRPr lang="es-MX" sz="1400" dirty="0">
              <a:latin typeface="Avenir Book" panose="02000503020000020003" pitchFamily="2" charset="0"/>
            </a:endParaRPr>
          </a:p>
        </p:txBody>
      </p:sp>
      <p:sp>
        <p:nvSpPr>
          <p:cNvPr id="7" name="Marcador de texto 1"/>
          <p:cNvSpPr>
            <a:spLocks noGrp="1"/>
          </p:cNvSpPr>
          <p:nvPr>
            <p:ph type="body" sz="quarter" idx="13"/>
          </p:nvPr>
        </p:nvSpPr>
        <p:spPr>
          <a:xfrm>
            <a:off x="744538" y="957254"/>
            <a:ext cx="10539144" cy="815975"/>
          </a:xfrm>
        </p:spPr>
        <p:txBody>
          <a:bodyPr>
            <a:normAutofit fontScale="85000" lnSpcReduction="10000"/>
          </a:bodyPr>
          <a:lstStyle/>
          <a:p>
            <a:r>
              <a:rPr lang="es-ES_tradnl" sz="2900" dirty="0">
                <a:solidFill>
                  <a:prstClr val="black"/>
                </a:solidFill>
                <a:latin typeface="Avenir Black" panose="020B0803020203020204" pitchFamily="34" charset="0"/>
                <a:ea typeface="+mj-ea"/>
                <a:cs typeface="+mj-cs"/>
              </a:rPr>
              <a:t>GUÍA DE 13  PASOS PARA REALIZAR EL TRÁMITE DE TITULACIÓN</a:t>
            </a:r>
            <a:r>
              <a:rPr lang="es-ES_tradnl" u="sng" dirty="0">
                <a:solidFill>
                  <a:srgbClr val="44546A"/>
                </a:solidFill>
                <a:latin typeface="Avenir Black" panose="020B0803020203020204" pitchFamily="34" charset="0"/>
                <a:ea typeface="+mj-ea"/>
                <a:cs typeface="+mj-cs"/>
              </a:rPr>
              <a:t/>
            </a:r>
            <a:br>
              <a:rPr lang="es-ES_tradnl" u="sng" dirty="0">
                <a:solidFill>
                  <a:srgbClr val="44546A"/>
                </a:solidFill>
                <a:latin typeface="Avenir Black" panose="020B0803020203020204" pitchFamily="34" charset="0"/>
                <a:ea typeface="+mj-ea"/>
                <a:cs typeface="+mj-cs"/>
              </a:rPr>
            </a:br>
            <a:endParaRPr lang="es-MX" dirty="0">
              <a:latin typeface="Avenir Black" panose="020B0803020203020204" pitchFamily="34" charset="0"/>
            </a:endParaRPr>
          </a:p>
        </p:txBody>
      </p:sp>
    </p:spTree>
    <p:extLst>
      <p:ext uri="{BB962C8B-B14F-4D97-AF65-F5344CB8AC3E}">
        <p14:creationId xmlns:p14="http://schemas.microsoft.com/office/powerpoint/2010/main" val="239544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787568" y="1619250"/>
            <a:ext cx="8281615" cy="4667250"/>
          </a:xfrm>
          <a:prstGeom prst="rect">
            <a:avLst/>
          </a:prstGeom>
          <a:noFill/>
          <a:ln w="57150" cmpd="thickThin">
            <a:solidFill>
              <a:schemeClr val="tx1"/>
            </a:solidFill>
            <a:miter lim="800000"/>
            <a:headEnd/>
            <a:tailEnd/>
          </a:ln>
        </p:spPr>
        <p:txBody>
          <a:bodyPr/>
          <a:lstStyle/>
          <a:p>
            <a:pPr marL="457200" indent="-457200" algn="ctr" eaLnBrk="0" hangingPunct="0">
              <a:spcBef>
                <a:spcPct val="20000"/>
              </a:spcBef>
              <a:defRPr/>
            </a:pPr>
            <a:r>
              <a:rPr lang="es-ES_tradnl" sz="1600" b="1" u="sng" dirty="0">
                <a:latin typeface="Avenir Book" panose="02000503020000020003" pitchFamily="2" charset="0"/>
              </a:rPr>
              <a:t>IMPORTANTE</a:t>
            </a:r>
          </a:p>
          <a:p>
            <a:pPr marL="266700" lvl="1" indent="-174625" algn="just" eaLnBrk="0" hangingPunct="0">
              <a:spcBef>
                <a:spcPct val="20000"/>
              </a:spcBef>
              <a:buFont typeface="Wingdings" pitchFamily="2" charset="2"/>
              <a:buChar char="ü"/>
              <a:defRPr/>
            </a:pPr>
            <a:endParaRPr lang="es-ES_tradnl" sz="8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ES_tradnl" sz="1400" dirty="0">
                <a:latin typeface="Avenir Book" panose="02000503020000020003" pitchFamily="2" charset="0"/>
              </a:rPr>
              <a:t>Toda la documentación mencionada en el punto 10 de la guía, deberá ser integrada y firmada electrónicamente en el Sistema Integral de Información del Sistema de Calidad (SIISC), </a:t>
            </a:r>
            <a:r>
              <a:rPr lang="es-ES_tradnl" sz="1400" b="1" dirty="0">
                <a:latin typeface="Avenir Book" panose="02000503020000020003" pitchFamily="2" charset="0"/>
              </a:rPr>
              <a:t>máximo 1 día después a la fecha establecida en el Acta Toma de Protesta</a:t>
            </a:r>
            <a:r>
              <a:rPr lang="es-ES_tradnl" sz="1400" dirty="0">
                <a:latin typeface="Avenir Book" panose="02000503020000020003" pitchFamily="2" charset="0"/>
              </a:rPr>
              <a:t>.</a:t>
            </a:r>
          </a:p>
          <a:p>
            <a:pPr marL="266700" lvl="1" indent="-174625" algn="just" eaLnBrk="0" hangingPunct="0">
              <a:spcBef>
                <a:spcPct val="20000"/>
              </a:spcBef>
              <a:buFont typeface="Wingdings" pitchFamily="2" charset="2"/>
              <a:buChar char="ü"/>
              <a:defRPr/>
            </a:pPr>
            <a:endParaRPr lang="es-ES_tradnl"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ES_tradnl" sz="1400" dirty="0">
                <a:latin typeface="Avenir Book" panose="02000503020000020003" pitchFamily="2" charset="0"/>
              </a:rPr>
              <a:t>Los pasos del 6 al 10 deberás realizarlos en el periodo del </a:t>
            </a:r>
            <a:r>
              <a:rPr lang="es-ES_tradnl" sz="1400" b="1" dirty="0" smtClean="0">
                <a:latin typeface="Avenir Book" panose="02000503020000020003" pitchFamily="2" charset="0"/>
              </a:rPr>
              <a:t>21 </a:t>
            </a:r>
            <a:r>
              <a:rPr lang="es-ES_tradnl" sz="1400" b="1" dirty="0">
                <a:latin typeface="Avenir Book" panose="02000503020000020003" pitchFamily="2" charset="0"/>
              </a:rPr>
              <a:t>de abril al 31 de mayo de </a:t>
            </a:r>
            <a:r>
              <a:rPr lang="es-ES_tradnl" sz="1400" b="1" dirty="0" smtClean="0">
                <a:latin typeface="Avenir Book" panose="02000503020000020003" pitchFamily="2" charset="0"/>
              </a:rPr>
              <a:t>2023</a:t>
            </a:r>
            <a:r>
              <a:rPr lang="es-ES_tradnl" sz="1400" dirty="0" smtClean="0">
                <a:latin typeface="Avenir Book" panose="02000503020000020003" pitchFamily="2" charset="0"/>
              </a:rPr>
              <a:t>, </a:t>
            </a:r>
            <a:r>
              <a:rPr lang="es-ES_tradnl" sz="1400" dirty="0">
                <a:latin typeface="Avenir Book" panose="02000503020000020003" pitchFamily="2" charset="0"/>
              </a:rPr>
              <a:t>es importante considerar que se hacen cortes de egresados titulados mensualmente, por lo que no se reciben trámites con fechas del mes anterior una vez que inicia el nuevo mes.</a:t>
            </a:r>
          </a:p>
          <a:p>
            <a:pPr marL="266700" lvl="1" indent="-174625" algn="just" eaLnBrk="0" hangingPunct="0">
              <a:spcBef>
                <a:spcPct val="20000"/>
              </a:spcBef>
              <a:buFont typeface="Wingdings" pitchFamily="2" charset="2"/>
              <a:buChar char="ü"/>
              <a:defRPr/>
            </a:pPr>
            <a:endParaRPr lang="es-ES_tradnl"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ES_tradnl" sz="1400" dirty="0">
                <a:latin typeface="Avenir Book" panose="02000503020000020003" pitchFamily="2" charset="0"/>
              </a:rPr>
              <a:t>La Ceremonia de </a:t>
            </a:r>
            <a:r>
              <a:rPr lang="es-ES_tradnl" sz="1400" dirty="0" smtClean="0">
                <a:latin typeface="Avenir Book" panose="02000503020000020003" pitchFamily="2" charset="0"/>
              </a:rPr>
              <a:t>Graduación, </a:t>
            </a:r>
            <a:r>
              <a:rPr lang="es-ES_tradnl" sz="1400" dirty="0">
                <a:latin typeface="Avenir Book" panose="02000503020000020003" pitchFamily="2" charset="0"/>
              </a:rPr>
              <a:t>fecha, lugar y hora del evento, serán comunicados en el momento oportuno por cada Dirección de </a:t>
            </a:r>
            <a:r>
              <a:rPr lang="es-ES_tradnl" sz="1400" dirty="0" smtClean="0">
                <a:latin typeface="Avenir Book" panose="02000503020000020003" pitchFamily="2" charset="0"/>
              </a:rPr>
              <a:t>Carrera, </a:t>
            </a:r>
            <a:r>
              <a:rPr lang="es-ES_tradnl" sz="1400" dirty="0">
                <a:latin typeface="Avenir Book" panose="02000503020000020003" pitchFamily="2" charset="0"/>
              </a:rPr>
              <a:t>favor de estar pendiente.</a:t>
            </a:r>
          </a:p>
          <a:p>
            <a:pPr marL="266700" lvl="1" indent="-174625" algn="just" eaLnBrk="0" hangingPunct="0">
              <a:spcBef>
                <a:spcPct val="20000"/>
              </a:spcBef>
              <a:buFont typeface="Wingdings" pitchFamily="2" charset="2"/>
              <a:buChar char="ü"/>
              <a:defRPr/>
            </a:pPr>
            <a:endParaRPr lang="es-ES_tradnl" sz="1400" b="1"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sz="1400" dirty="0">
                <a:latin typeface="Avenir Book" panose="02000503020000020003" pitchFamily="2" charset="0"/>
              </a:rPr>
              <a:t>Una vez que el egresado, se ha titulado y firmado electrónicamente en el Portal del Alumno todos los documentos solicitados, el Departamento de Servicios Escolares los aprobará y posteriormente realizará el trámite correspondiente ante la D.G.P. de acuerdo a sus lineamientos. </a:t>
            </a:r>
          </a:p>
          <a:p>
            <a:pPr marL="266700" lvl="1" indent="-174625" algn="just" eaLnBrk="0" hangingPunct="0">
              <a:spcBef>
                <a:spcPct val="20000"/>
              </a:spcBef>
              <a:buFont typeface="Wingdings" pitchFamily="2" charset="2"/>
              <a:buChar char="ü"/>
              <a:defRPr/>
            </a:pPr>
            <a:endParaRPr lang="es-ES_tradnl" sz="1400" b="1" dirty="0">
              <a:latin typeface="Avenir Book" panose="02000503020000020003" pitchFamily="2" charset="0"/>
            </a:endParaRPr>
          </a:p>
          <a:p>
            <a:pPr marL="266700" lvl="1" indent="-174625" algn="ctr" eaLnBrk="0" hangingPunct="0">
              <a:spcBef>
                <a:spcPct val="20000"/>
              </a:spcBef>
              <a:defRPr/>
            </a:pPr>
            <a:endParaRPr lang="es-ES_tradnl" sz="1100" dirty="0">
              <a:latin typeface="Avenir Book" panose="02000503020000020003" pitchFamily="2" charset="0"/>
            </a:endParaRPr>
          </a:p>
        </p:txBody>
      </p:sp>
    </p:spTree>
    <p:extLst>
      <p:ext uri="{BB962C8B-B14F-4D97-AF65-F5344CB8AC3E}">
        <p14:creationId xmlns:p14="http://schemas.microsoft.com/office/powerpoint/2010/main" val="15524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789724" y="1624359"/>
            <a:ext cx="8281615" cy="4485692"/>
          </a:xfrm>
          <a:prstGeom prst="rect">
            <a:avLst/>
          </a:prstGeom>
          <a:noFill/>
          <a:ln w="57150" cmpd="thickThin">
            <a:solidFill>
              <a:schemeClr val="tx1"/>
            </a:solidFill>
            <a:miter lim="800000"/>
            <a:headEnd/>
            <a:tailEnd/>
          </a:ln>
        </p:spPr>
        <p:txBody>
          <a:bodyPr/>
          <a:lstStyle/>
          <a:p>
            <a:pPr marL="457200" indent="-457200" algn="ctr" eaLnBrk="0" hangingPunct="0">
              <a:spcBef>
                <a:spcPct val="20000"/>
              </a:spcBef>
              <a:defRPr/>
            </a:pPr>
            <a:r>
              <a:rPr lang="es-ES_tradnl" sz="1600" b="1" u="sng" dirty="0">
                <a:latin typeface="Avenir Book" panose="02000503020000020003" pitchFamily="2" charset="0"/>
              </a:rPr>
              <a:t>IMPORTANTE</a:t>
            </a:r>
          </a:p>
          <a:p>
            <a:pPr marL="266700" lvl="1" indent="-174625" algn="just" eaLnBrk="0" hangingPunct="0">
              <a:spcBef>
                <a:spcPct val="20000"/>
              </a:spcBef>
              <a:buFont typeface="Wingdings" pitchFamily="2" charset="2"/>
              <a:buChar char="ü"/>
              <a:defRPr/>
            </a:pPr>
            <a:endParaRPr lang="es-ES_tradnl" sz="8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sz="1400" dirty="0">
                <a:latin typeface="Avenir Book" panose="02000503020000020003" pitchFamily="2" charset="0"/>
              </a:rPr>
              <a:t>Una vez que la D.G.P. haya procesado la información y generado la cédula profesional electrónica, </a:t>
            </a:r>
            <a:r>
              <a:rPr lang="es-MX" sz="1400" dirty="0" smtClean="0">
                <a:latin typeface="Avenir Book" panose="02000503020000020003" pitchFamily="2" charset="0"/>
              </a:rPr>
              <a:t>se emitirá </a:t>
            </a:r>
            <a:r>
              <a:rPr lang="es-MX" sz="1400" dirty="0">
                <a:latin typeface="Avenir Book" panose="02000503020000020003" pitchFamily="2" charset="0"/>
              </a:rPr>
              <a:t>un correo electrónico dirigido al titulado </a:t>
            </a:r>
            <a:r>
              <a:rPr lang="es-MX" sz="1400" dirty="0" smtClean="0">
                <a:latin typeface="Avenir Book" panose="02000503020000020003" pitchFamily="2" charset="0"/>
              </a:rPr>
              <a:t>con las indicaciones para obtenerla.</a:t>
            </a: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sz="1400" dirty="0">
                <a:latin typeface="Avenir Book" panose="02000503020000020003" pitchFamily="2" charset="0"/>
              </a:rPr>
              <a:t>Para poder obtener la cédula profesional electrónica el titulado deberá contar con su </a:t>
            </a:r>
            <a:r>
              <a:rPr lang="es-MX" sz="1400" dirty="0" err="1">
                <a:latin typeface="Avenir Book" panose="02000503020000020003" pitchFamily="2" charset="0"/>
              </a:rPr>
              <a:t>e.firma</a:t>
            </a:r>
            <a:r>
              <a:rPr lang="es-MX" sz="1400" dirty="0">
                <a:latin typeface="Avenir Book" panose="02000503020000020003" pitchFamily="2" charset="0"/>
              </a:rPr>
              <a:t> emitida por el SAT y podrá realizar la transacción económica del trámite con su tarjeta de crédito o débito bancaria.</a:t>
            </a:r>
          </a:p>
          <a:p>
            <a:pPr marL="266700" lvl="1" indent="-174625"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sz="1400" dirty="0">
                <a:latin typeface="Avenir Book" panose="02000503020000020003" pitchFamily="2" charset="0"/>
              </a:rPr>
              <a:t>Una vez que el titulado cuente con su cédula profesional electrónica deberá subirla a la plataforma de la UTSJR: </a:t>
            </a:r>
            <a:r>
              <a:rPr lang="es-MX" sz="1400" b="1" dirty="0">
                <a:latin typeface="Avenir Book" panose="02000503020000020003" pitchFamily="2" charset="0"/>
              </a:rPr>
              <a:t>www.utsjr.edu.mx/Accesos Externos/Trámites Egresados</a:t>
            </a:r>
            <a:r>
              <a:rPr lang="es-MX" sz="1400" dirty="0">
                <a:latin typeface="Avenir Book" panose="02000503020000020003" pitchFamily="2" charset="0"/>
              </a:rPr>
              <a:t> y notificar vía correo o telefónicamente al Departamento de Servicios Escolares y en ese momento recibirá indicaciones de como podrá recibir su título profesional con los demás documentos oficiales emitidos por la UTSJR para acreditar su grado académico.</a:t>
            </a:r>
          </a:p>
          <a:p>
            <a:pPr marL="266700" lvl="1" indent="-174625"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266700" lvl="1" indent="-174625" algn="just" eaLnBrk="0" hangingPunct="0">
              <a:spcBef>
                <a:spcPct val="20000"/>
              </a:spcBef>
              <a:buFont typeface="Wingdings" pitchFamily="2" charset="2"/>
              <a:buChar char="ü"/>
              <a:defRPr/>
            </a:pPr>
            <a:r>
              <a:rPr lang="es-MX" sz="1400" dirty="0">
                <a:latin typeface="Avenir Book" panose="02000503020000020003" pitchFamily="2" charset="0"/>
              </a:rPr>
              <a:t>Por todo lo anterior es necesario que todos los alumnos próximos a egresar y ser titulados, cuenten con su </a:t>
            </a:r>
            <a:r>
              <a:rPr lang="es-MX" sz="1400" dirty="0" err="1">
                <a:latin typeface="Avenir Book" panose="02000503020000020003" pitchFamily="2" charset="0"/>
              </a:rPr>
              <a:t>e.firma</a:t>
            </a:r>
            <a:r>
              <a:rPr lang="es-MX" sz="1400" dirty="0">
                <a:latin typeface="Avenir Book" panose="02000503020000020003" pitchFamily="2" charset="0"/>
              </a:rPr>
              <a:t>, la cual es de carácter gratuito, o en su caso renovarla o actualizarla de acurdo a lo establecido por el SAT.</a:t>
            </a:r>
          </a:p>
          <a:p>
            <a:pPr marL="266700" lvl="1" indent="-174625" algn="just" eaLnBrk="0" hangingPunct="0">
              <a:spcBef>
                <a:spcPct val="20000"/>
              </a:spcBef>
              <a:buFont typeface="Wingdings" pitchFamily="2" charset="2"/>
              <a:buChar char="ü"/>
              <a:defRPr/>
            </a:pPr>
            <a:endParaRPr lang="es-MX" sz="1500" dirty="0">
              <a:latin typeface="Avenir Book" panose="02000503020000020003" pitchFamily="2" charset="0"/>
            </a:endParaRPr>
          </a:p>
          <a:p>
            <a:pPr marL="266700" lvl="1" indent="-174625" algn="ctr" eaLnBrk="0" hangingPunct="0">
              <a:spcBef>
                <a:spcPct val="20000"/>
              </a:spcBef>
              <a:defRPr/>
            </a:pPr>
            <a:endParaRPr lang="es-ES_tradnl" sz="1400" b="1" dirty="0">
              <a:latin typeface="Avenir Book" panose="02000503020000020003" pitchFamily="2" charset="0"/>
            </a:endParaRPr>
          </a:p>
          <a:p>
            <a:pPr marL="266700" lvl="1" indent="-174625" algn="ctr" eaLnBrk="0" hangingPunct="0">
              <a:spcBef>
                <a:spcPct val="20000"/>
              </a:spcBef>
              <a:defRPr/>
            </a:pPr>
            <a:endParaRPr lang="es-ES_tradnl" sz="1100" dirty="0">
              <a:latin typeface="Avenir Book" panose="02000503020000020003" pitchFamily="2" charset="0"/>
            </a:endParaRPr>
          </a:p>
        </p:txBody>
      </p:sp>
    </p:spTree>
    <p:extLst>
      <p:ext uri="{BB962C8B-B14F-4D97-AF65-F5344CB8AC3E}">
        <p14:creationId xmlns:p14="http://schemas.microsoft.com/office/powerpoint/2010/main" val="15341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914401" y="1072309"/>
            <a:ext cx="9301456" cy="5423503"/>
          </a:xfrm>
          <a:prstGeom prst="rect">
            <a:avLst/>
          </a:prstGeom>
          <a:noFill/>
          <a:ln w="57150" cmpd="thickThin">
            <a:solidFill>
              <a:schemeClr val="tx1"/>
            </a:solidFill>
            <a:miter lim="800000"/>
            <a:headEnd/>
            <a:tailEnd/>
          </a:ln>
        </p:spPr>
        <p:txBody>
          <a:bodyPr/>
          <a:lstStyle/>
          <a:p>
            <a:pPr marL="457200" indent="-457200" algn="ctr" eaLnBrk="0" hangingPunct="0">
              <a:spcBef>
                <a:spcPct val="20000"/>
              </a:spcBef>
              <a:defRPr/>
            </a:pPr>
            <a:r>
              <a:rPr lang="es-ES_tradnl" sz="1600" b="1" u="sng" dirty="0">
                <a:latin typeface="Avenir Book" panose="02000503020000020003" pitchFamily="2" charset="0"/>
              </a:rPr>
              <a:t>IMPORTANTE</a:t>
            </a:r>
          </a:p>
          <a:p>
            <a:pPr marL="92075" lvl="1" algn="just" eaLnBrk="0" hangingPunct="0">
              <a:spcBef>
                <a:spcPct val="20000"/>
              </a:spcBef>
              <a:defRPr/>
            </a:pPr>
            <a:r>
              <a:rPr lang="es-ES" sz="1400" dirty="0">
                <a:latin typeface="Avenir Book" panose="02000503020000020003" pitchFamily="2" charset="0"/>
              </a:rPr>
              <a:t>Hacemos de su conocimiento que sus documentos oficiales que nos requiera la DGP para su trámite de titulación, serán verificados en su autenticidad ante las dependencias oficiales correspondientes, por lo que si se determinara que alguno de ellos carece de validez oficial, se procederá conforme a la establecido en el Reglamento Académico de la Universidad Tecnológica de San Juan del Río, Querétaro, en su CAPÍTULO I. DISPOSICIONES GENERALES, Artículo 5, que a la letra dice:</a:t>
            </a:r>
          </a:p>
          <a:p>
            <a:pPr marL="92075" lvl="1" algn="just" eaLnBrk="0" hangingPunct="0">
              <a:spcBef>
                <a:spcPct val="20000"/>
              </a:spcBef>
              <a:defRPr/>
            </a:pPr>
            <a:endParaRPr lang="es-ES" sz="1400" dirty="0">
              <a:latin typeface="Avenir Book" panose="02000503020000020003" pitchFamily="2" charset="0"/>
            </a:endParaRPr>
          </a:p>
          <a:p>
            <a:pPr marL="92075" lvl="1" algn="just" eaLnBrk="0" hangingPunct="0">
              <a:spcBef>
                <a:spcPct val="20000"/>
              </a:spcBef>
              <a:defRPr/>
            </a:pPr>
            <a:r>
              <a:rPr lang="es-ES" sz="1400" dirty="0">
                <a:latin typeface="Avenir Book" panose="02000503020000020003" pitchFamily="2" charset="0"/>
              </a:rPr>
              <a:t> “La Universidad procederá de forma inmediata a la baja definitiva de un estudiante, si durante el transcurso y/o término de su formación académica se le comprueba la ilegalidad (documento apócrifo), de algún documento oficial necesario para la inscripción, reinscripción y/o titulación. </a:t>
            </a:r>
          </a:p>
          <a:p>
            <a:pPr marL="92075" lvl="1" algn="just" eaLnBrk="0" hangingPunct="0">
              <a:spcBef>
                <a:spcPct val="20000"/>
              </a:spcBef>
              <a:defRPr/>
            </a:pPr>
            <a:endParaRPr lang="es-ES" sz="1400" dirty="0">
              <a:latin typeface="Avenir Book" panose="02000503020000020003" pitchFamily="2" charset="0"/>
            </a:endParaRPr>
          </a:p>
          <a:p>
            <a:pPr marL="92075" lvl="1" algn="just" eaLnBrk="0" hangingPunct="0">
              <a:spcBef>
                <a:spcPct val="20000"/>
              </a:spcBef>
              <a:defRPr/>
            </a:pPr>
            <a:r>
              <a:rPr lang="es-ES" sz="1400" dirty="0">
                <a:latin typeface="Avenir Book" panose="02000503020000020003" pitchFamily="2" charset="0"/>
              </a:rPr>
              <a:t>Así mismo si en el ejercicio profesional se le comprueba la ilegitimidad de algún documento oficial de su formación académica, conforme al Artículo 5º de la Constitución Política de los Estados Unidos Mexicanos, las acciones académicas o administrativas serán inexistentes y quedarán sin efecto a cualquier beneficio que haya logrado o esté realizando, procediendo en su contra las sanciones que por ley sean aplicables.”</a:t>
            </a:r>
          </a:p>
          <a:p>
            <a:pPr marL="92075" lvl="1" algn="just" eaLnBrk="0" hangingPunct="0">
              <a:spcBef>
                <a:spcPct val="20000"/>
              </a:spcBef>
              <a:defRPr/>
            </a:pPr>
            <a:endParaRPr lang="es-ES" sz="1400" dirty="0">
              <a:latin typeface="Avenir Book" panose="02000503020000020003" pitchFamily="2" charset="0"/>
            </a:endParaRPr>
          </a:p>
          <a:p>
            <a:pPr marL="92075" lvl="1" algn="just" eaLnBrk="0" hangingPunct="0">
              <a:spcBef>
                <a:spcPct val="20000"/>
              </a:spcBef>
              <a:defRPr/>
            </a:pPr>
            <a:r>
              <a:rPr lang="es-ES" sz="1400" dirty="0">
                <a:latin typeface="Avenir Book" panose="02000503020000020003" pitchFamily="2" charset="0"/>
              </a:rPr>
              <a:t>Así mismo le informamos que de incurrir en la falta antes mencionada, también se aplicará lo establecido en el Acuerdo de la SEP 17/11/17, Artículo 62, párrafo segundo, que a la letra dice: "De comprobarse que la documentación no es auténtica, que la información sea falsa o que haya sido alterada, el Particular dará parte a las autoridades competentes para los efectos legales a que haya lugar; procederá a anular las calificaciones obtenidas por el alumno en el nivel educativo del tipo superior que hubiese cursado, y lo hará del conocimiento al alumno".</a:t>
            </a:r>
          </a:p>
        </p:txBody>
      </p:sp>
    </p:spTree>
    <p:extLst>
      <p:ext uri="{BB962C8B-B14F-4D97-AF65-F5344CB8AC3E}">
        <p14:creationId xmlns:p14="http://schemas.microsoft.com/office/powerpoint/2010/main" val="87208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pPr lvl="0" algn="ctr" eaLnBrk="0" hangingPunct="0">
              <a:spcBef>
                <a:spcPct val="20000"/>
              </a:spcBef>
              <a:defRPr/>
            </a:pPr>
            <a:r>
              <a:rPr lang="es-ES_tradnl" sz="2700" u="sng" dirty="0">
                <a:solidFill>
                  <a:prstClr val="black"/>
                </a:solidFill>
                <a:latin typeface="Avenir Black" panose="020B0803020203020204" pitchFamily="34" charset="0"/>
              </a:rPr>
              <a:t>ESTIMACIÓN DE </a:t>
            </a:r>
            <a:r>
              <a:rPr lang="es-ES_tradnl" sz="2700" u="sng" dirty="0" smtClean="0">
                <a:solidFill>
                  <a:prstClr val="black"/>
                </a:solidFill>
                <a:latin typeface="Avenir Black" panose="020B0803020203020204" pitchFamily="34" charset="0"/>
              </a:rPr>
              <a:t>GASTOS</a:t>
            </a:r>
            <a:endParaRPr lang="es-MX" dirty="0">
              <a:latin typeface="Avenir Black" panose="020B0803020203020204" pitchFamily="34" charset="0"/>
            </a:endParaRPr>
          </a:p>
        </p:txBody>
      </p:sp>
      <p:sp>
        <p:nvSpPr>
          <p:cNvPr id="3" name="Marcador de contenido 3"/>
          <p:cNvSpPr>
            <a:spLocks noGrp="1"/>
          </p:cNvSpPr>
          <p:nvPr>
            <p:ph type="subTitle" idx="4294967295"/>
          </p:nvPr>
        </p:nvSpPr>
        <p:spPr>
          <a:xfrm>
            <a:off x="987972" y="1429134"/>
            <a:ext cx="9164638" cy="4459287"/>
          </a:xfrm>
          <a:prstGeom prst="rect">
            <a:avLst/>
          </a:prstGeom>
        </p:spPr>
        <p:txBody>
          <a:bodyPr>
            <a:normAutofit fontScale="92500" lnSpcReduction="10000"/>
          </a:bodyPr>
          <a:lstStyle/>
          <a:p>
            <a:pPr marL="0" indent="0" algn="ctr" eaLnBrk="0" hangingPunct="0">
              <a:spcBef>
                <a:spcPct val="20000"/>
              </a:spcBef>
              <a:buNone/>
              <a:defRPr/>
            </a:pPr>
            <a:endParaRPr lang="es-ES_tradnl" sz="1600" b="1" u="sng" dirty="0"/>
          </a:p>
          <a:p>
            <a:pPr marL="266700" indent="-266700" algn="just" eaLnBrk="0" hangingPunct="0">
              <a:spcBef>
                <a:spcPct val="20000"/>
              </a:spcBef>
              <a:buFont typeface="Wingdings" pitchFamily="2" charset="2"/>
              <a:buChar char="ü"/>
              <a:defRPr/>
            </a:pPr>
            <a:endParaRPr lang="es-ES_tradnl" sz="500" b="1" dirty="0">
              <a:solidFill>
                <a:schemeClr val="tx1"/>
              </a:solidFill>
            </a:endParaRPr>
          </a:p>
          <a:p>
            <a:pPr marL="266700" indent="-266700" algn="just" eaLnBrk="0" hangingPunct="0">
              <a:lnSpc>
                <a:spcPct val="150000"/>
              </a:lnSpc>
              <a:spcBef>
                <a:spcPct val="20000"/>
              </a:spcBef>
              <a:buFont typeface="Wingdings" pitchFamily="2" charset="2"/>
              <a:buChar char="ü"/>
              <a:defRPr/>
            </a:pPr>
            <a:r>
              <a:rPr lang="es-ES_tradnl" sz="1600" dirty="0">
                <a:solidFill>
                  <a:schemeClr val="tx1"/>
                </a:solidFill>
              </a:rPr>
              <a:t>$450.00 por concepto de fotografías que deberá pagar antes del </a:t>
            </a:r>
            <a:r>
              <a:rPr lang="es-ES_tradnl" sz="1600" dirty="0" smtClean="0">
                <a:solidFill>
                  <a:schemeClr val="tx1"/>
                </a:solidFill>
              </a:rPr>
              <a:t>18 </a:t>
            </a:r>
            <a:r>
              <a:rPr lang="es-ES_tradnl" sz="1600" dirty="0">
                <a:solidFill>
                  <a:schemeClr val="tx1"/>
                </a:solidFill>
              </a:rPr>
              <a:t>de noviembre de </a:t>
            </a:r>
            <a:r>
              <a:rPr lang="es-ES_tradnl" sz="1600" dirty="0" smtClean="0">
                <a:solidFill>
                  <a:schemeClr val="tx1"/>
                </a:solidFill>
              </a:rPr>
              <a:t>2022.</a:t>
            </a:r>
            <a:endParaRPr lang="es-ES_tradnl" sz="1600" dirty="0">
              <a:solidFill>
                <a:schemeClr val="tx1"/>
              </a:solidFill>
            </a:endParaRPr>
          </a:p>
          <a:p>
            <a:pPr marL="266700" indent="-266700" algn="just" eaLnBrk="0" hangingPunct="0">
              <a:lnSpc>
                <a:spcPct val="150000"/>
              </a:lnSpc>
              <a:spcBef>
                <a:spcPct val="20000"/>
              </a:spcBef>
              <a:buFont typeface="Wingdings" pitchFamily="2" charset="2"/>
              <a:buChar char="ü"/>
              <a:defRPr/>
            </a:pPr>
            <a:r>
              <a:rPr lang="es-ES_tradnl" sz="1600" dirty="0">
                <a:solidFill>
                  <a:schemeClr val="tx1"/>
                </a:solidFill>
              </a:rPr>
              <a:t>$1,900.00 por concepto de reinscripción al 11° </a:t>
            </a:r>
            <a:r>
              <a:rPr lang="es-ES_tradnl" sz="1600" dirty="0" smtClean="0">
                <a:solidFill>
                  <a:schemeClr val="tx1"/>
                </a:solidFill>
              </a:rPr>
              <a:t>Cuatrimestre (Estadía en el Sector Productivo) </a:t>
            </a:r>
            <a:r>
              <a:rPr lang="es-ES_tradnl" sz="1600" dirty="0">
                <a:solidFill>
                  <a:schemeClr val="tx1"/>
                </a:solidFill>
              </a:rPr>
              <a:t>a realizar del 13 al 16 de diciembre de </a:t>
            </a:r>
            <a:r>
              <a:rPr lang="es-ES_tradnl" sz="1600" dirty="0" smtClean="0">
                <a:solidFill>
                  <a:schemeClr val="tx1"/>
                </a:solidFill>
              </a:rPr>
              <a:t>2022.</a:t>
            </a:r>
            <a:endParaRPr lang="es-ES_tradnl" sz="1600" dirty="0">
              <a:solidFill>
                <a:schemeClr val="tx1"/>
              </a:solidFill>
            </a:endParaRPr>
          </a:p>
          <a:p>
            <a:pPr marL="266700" indent="-266700" algn="just" eaLnBrk="0" hangingPunct="0">
              <a:lnSpc>
                <a:spcPct val="150000"/>
              </a:lnSpc>
              <a:spcBef>
                <a:spcPct val="20000"/>
              </a:spcBef>
              <a:buFont typeface="Wingdings" pitchFamily="2" charset="2"/>
              <a:buChar char="ü"/>
              <a:defRPr/>
            </a:pPr>
            <a:r>
              <a:rPr lang="es-ES_tradnl" sz="1600" dirty="0">
                <a:solidFill>
                  <a:schemeClr val="tx1"/>
                </a:solidFill>
              </a:rPr>
              <a:t>$300.00 aproximadamente por concepto de donación </a:t>
            </a:r>
            <a:r>
              <a:rPr lang="es-ES_tradnl" sz="1600" dirty="0" smtClean="0">
                <a:solidFill>
                  <a:schemeClr val="tx1"/>
                </a:solidFill>
              </a:rPr>
              <a:t>ya se del </a:t>
            </a:r>
            <a:r>
              <a:rPr lang="es-ES_tradnl" sz="1600" dirty="0">
                <a:solidFill>
                  <a:schemeClr val="tx1"/>
                </a:solidFill>
              </a:rPr>
              <a:t>libro </a:t>
            </a:r>
            <a:r>
              <a:rPr lang="es-ES_tradnl" sz="1600" dirty="0" smtClean="0">
                <a:solidFill>
                  <a:schemeClr val="tx1"/>
                </a:solidFill>
              </a:rPr>
              <a:t>o equipo de laboratorio según indicaciones, </a:t>
            </a:r>
            <a:r>
              <a:rPr lang="es-ES_tradnl" sz="1600" dirty="0">
                <a:solidFill>
                  <a:schemeClr val="tx1"/>
                </a:solidFill>
              </a:rPr>
              <a:t>a realizar del </a:t>
            </a:r>
            <a:r>
              <a:rPr lang="es-ES" sz="1600" dirty="0" smtClean="0">
                <a:solidFill>
                  <a:schemeClr val="tx1"/>
                </a:solidFill>
              </a:rPr>
              <a:t>24 </a:t>
            </a:r>
            <a:r>
              <a:rPr lang="es-ES" sz="1600" dirty="0">
                <a:solidFill>
                  <a:schemeClr val="tx1"/>
                </a:solidFill>
              </a:rPr>
              <a:t>de abril al 31 de mayo de </a:t>
            </a:r>
            <a:r>
              <a:rPr lang="es-ES" sz="1600" dirty="0" smtClean="0">
                <a:solidFill>
                  <a:schemeClr val="tx1"/>
                </a:solidFill>
              </a:rPr>
              <a:t>2023</a:t>
            </a:r>
            <a:r>
              <a:rPr lang="es-ES_tradnl" sz="1600" dirty="0" smtClean="0">
                <a:solidFill>
                  <a:schemeClr val="tx1"/>
                </a:solidFill>
              </a:rPr>
              <a:t>.</a:t>
            </a:r>
            <a:endParaRPr lang="es-ES_tradnl" sz="1600" dirty="0">
              <a:solidFill>
                <a:schemeClr val="tx1"/>
              </a:solidFill>
            </a:endParaRPr>
          </a:p>
          <a:p>
            <a:pPr marL="266700" indent="-266700" algn="just" eaLnBrk="0" hangingPunct="0">
              <a:lnSpc>
                <a:spcPct val="150000"/>
              </a:lnSpc>
              <a:spcBef>
                <a:spcPct val="20000"/>
              </a:spcBef>
              <a:buFont typeface="Wingdings" pitchFamily="2" charset="2"/>
              <a:buChar char="ü"/>
              <a:defRPr/>
            </a:pPr>
            <a:r>
              <a:rPr lang="es-ES_tradnl" sz="1600" dirty="0">
                <a:solidFill>
                  <a:schemeClr val="tx1"/>
                </a:solidFill>
              </a:rPr>
              <a:t>$1,300.00 por concepto de trámite de titulación a realizar del </a:t>
            </a:r>
            <a:r>
              <a:rPr lang="es-ES" sz="1600" dirty="0" smtClean="0">
                <a:solidFill>
                  <a:schemeClr val="tx1"/>
                </a:solidFill>
              </a:rPr>
              <a:t>21 </a:t>
            </a:r>
            <a:r>
              <a:rPr lang="es-ES" sz="1600" dirty="0">
                <a:solidFill>
                  <a:schemeClr val="tx1"/>
                </a:solidFill>
              </a:rPr>
              <a:t>de abril al 31 de mayo del </a:t>
            </a:r>
            <a:r>
              <a:rPr lang="es-ES" sz="1600" dirty="0" smtClean="0">
                <a:solidFill>
                  <a:schemeClr val="tx1"/>
                </a:solidFill>
              </a:rPr>
              <a:t>2023</a:t>
            </a:r>
            <a:r>
              <a:rPr lang="es-ES_tradnl" sz="1600" dirty="0" smtClean="0">
                <a:solidFill>
                  <a:schemeClr val="tx1"/>
                </a:solidFill>
              </a:rPr>
              <a:t>.</a:t>
            </a:r>
            <a:endParaRPr lang="es-ES_tradnl" sz="1600" dirty="0">
              <a:solidFill>
                <a:schemeClr val="tx1"/>
              </a:solidFill>
            </a:endParaRPr>
          </a:p>
          <a:p>
            <a:pPr marL="266700" indent="-266700" algn="just" eaLnBrk="0" hangingPunct="0">
              <a:lnSpc>
                <a:spcPct val="150000"/>
              </a:lnSpc>
              <a:spcBef>
                <a:spcPct val="20000"/>
              </a:spcBef>
              <a:buFont typeface="Wingdings" pitchFamily="2" charset="2"/>
              <a:buChar char="ü"/>
              <a:defRPr/>
            </a:pPr>
            <a:r>
              <a:rPr lang="es-ES_tradnl" sz="1600" dirty="0">
                <a:solidFill>
                  <a:schemeClr val="tx1"/>
                </a:solidFill>
              </a:rPr>
              <a:t>$1,600.00 aproximadamente, por concepto de trámite de Cédula Profesional Electrónica a realizarse en </a:t>
            </a:r>
            <a:r>
              <a:rPr lang="es-ES_tradnl" sz="1600" dirty="0" smtClean="0">
                <a:solidFill>
                  <a:schemeClr val="tx1"/>
                </a:solidFill>
              </a:rPr>
              <a:t>cuanto se les notifique.</a:t>
            </a:r>
            <a:endParaRPr lang="es-ES_tradnl" sz="1600" dirty="0">
              <a:solidFill>
                <a:schemeClr val="tx1"/>
              </a:solidFill>
            </a:endParaRPr>
          </a:p>
          <a:p>
            <a:pPr marL="266700" indent="-266700" algn="just" eaLnBrk="0" hangingPunct="0">
              <a:lnSpc>
                <a:spcPct val="150000"/>
              </a:lnSpc>
              <a:spcBef>
                <a:spcPct val="20000"/>
              </a:spcBef>
              <a:buFont typeface="Wingdings" pitchFamily="2" charset="2"/>
              <a:buChar char="ü"/>
              <a:defRPr/>
            </a:pPr>
            <a:r>
              <a:rPr lang="es-ES_tradnl" sz="1600" dirty="0">
                <a:solidFill>
                  <a:schemeClr val="tx1"/>
                </a:solidFill>
              </a:rPr>
              <a:t>Gastos adicionales: Paquete de fotografía, placa, anillo, etc., vestimenta formal para evento oficial y  gastos del festejo.</a:t>
            </a:r>
          </a:p>
          <a:p>
            <a:pPr marL="266700" indent="-266700" algn="just" eaLnBrk="0" hangingPunct="0">
              <a:lnSpc>
                <a:spcPct val="150000"/>
              </a:lnSpc>
              <a:spcBef>
                <a:spcPct val="20000"/>
              </a:spcBef>
              <a:buFont typeface="Wingdings" pitchFamily="2" charset="2"/>
              <a:buChar char="ü"/>
              <a:defRPr/>
            </a:pPr>
            <a:r>
              <a:rPr lang="es-ES_tradnl" sz="1600" dirty="0">
                <a:solidFill>
                  <a:schemeClr val="tx1"/>
                </a:solidFill>
              </a:rPr>
              <a:t>Total de gastos ya establecidos: $</a:t>
            </a:r>
            <a:r>
              <a:rPr lang="es-ES_tradnl" sz="1600" dirty="0" smtClean="0">
                <a:solidFill>
                  <a:schemeClr val="tx1"/>
                </a:solidFill>
              </a:rPr>
              <a:t>5,550.00</a:t>
            </a:r>
            <a:endParaRPr lang="es-ES_tradnl" sz="1600" dirty="0">
              <a:solidFill>
                <a:schemeClr val="tx1"/>
              </a:solidFill>
            </a:endParaRPr>
          </a:p>
        </p:txBody>
      </p:sp>
    </p:spTree>
    <p:extLst>
      <p:ext uri="{BB962C8B-B14F-4D97-AF65-F5344CB8AC3E}">
        <p14:creationId xmlns:p14="http://schemas.microsoft.com/office/powerpoint/2010/main" val="661792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176F5-A96F-4842-BDF8-0566041A03E4}"/>
              </a:ext>
            </a:extLst>
          </p:cNvPr>
          <p:cNvSpPr>
            <a:spLocks noGrp="1"/>
          </p:cNvSpPr>
          <p:nvPr>
            <p:ph type="ctrTitle"/>
          </p:nvPr>
        </p:nvSpPr>
        <p:spPr>
          <a:xfrm>
            <a:off x="2715043" y="2335923"/>
            <a:ext cx="9164241" cy="1909763"/>
          </a:xfrm>
        </p:spPr>
        <p:txBody>
          <a:bodyPr>
            <a:normAutofit/>
          </a:bodyPr>
          <a:lstStyle/>
          <a:p>
            <a:r>
              <a:rPr lang="es-ES" b="1" dirty="0" smtClean="0">
                <a:solidFill>
                  <a:schemeClr val="tx1"/>
                </a:solidFill>
              </a:rPr>
              <a:t>POR SU ATENCIÓN, MUCHAS GRACIAS.</a:t>
            </a:r>
            <a:endParaRPr lang="es-MX" b="1" dirty="0">
              <a:solidFill>
                <a:schemeClr val="tx1"/>
              </a:solidFill>
            </a:endParaRPr>
          </a:p>
        </p:txBody>
      </p:sp>
    </p:spTree>
    <p:extLst>
      <p:ext uri="{BB962C8B-B14F-4D97-AF65-F5344CB8AC3E}">
        <p14:creationId xmlns:p14="http://schemas.microsoft.com/office/powerpoint/2010/main" val="133206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176F5-A96F-4842-BDF8-0566041A03E4}"/>
              </a:ext>
            </a:extLst>
          </p:cNvPr>
          <p:cNvSpPr>
            <a:spLocks noGrp="1"/>
          </p:cNvSpPr>
          <p:nvPr>
            <p:ph type="ctrTitle"/>
          </p:nvPr>
        </p:nvSpPr>
        <p:spPr>
          <a:xfrm>
            <a:off x="0" y="1597107"/>
            <a:ext cx="11534747" cy="3669371"/>
          </a:xfrm>
        </p:spPr>
        <p:txBody>
          <a:bodyPr>
            <a:normAutofit/>
          </a:bodyPr>
          <a:lstStyle/>
          <a:p>
            <a:pPr algn="ctr"/>
            <a:r>
              <a:rPr lang="es-ES" b="1" dirty="0">
                <a:solidFill>
                  <a:schemeClr val="tx1"/>
                </a:solidFill>
              </a:rPr>
              <a:t>Estudiantes del </a:t>
            </a:r>
            <a:r>
              <a:rPr lang="es-ES" b="1" dirty="0" smtClean="0">
                <a:solidFill>
                  <a:schemeClr val="tx1"/>
                </a:solidFill>
              </a:rPr>
              <a:t>Nivel</a:t>
            </a:r>
            <a:r>
              <a:rPr lang="es-ES" b="1" dirty="0">
                <a:solidFill>
                  <a:schemeClr val="tx1"/>
                </a:solidFill>
              </a:rPr>
              <a:t/>
            </a:r>
            <a:br>
              <a:rPr lang="es-ES" b="1" dirty="0">
                <a:solidFill>
                  <a:schemeClr val="tx1"/>
                </a:solidFill>
              </a:rPr>
            </a:br>
            <a:r>
              <a:rPr lang="es-ES" b="1" dirty="0">
                <a:solidFill>
                  <a:schemeClr val="tx1"/>
                </a:solidFill>
              </a:rPr>
              <a:t> Licenciatura que</a:t>
            </a:r>
            <a:br>
              <a:rPr lang="es-ES" b="1" dirty="0">
                <a:solidFill>
                  <a:schemeClr val="tx1"/>
                </a:solidFill>
              </a:rPr>
            </a:br>
            <a:r>
              <a:rPr lang="es-ES" b="1" dirty="0" smtClean="0">
                <a:solidFill>
                  <a:schemeClr val="tx1"/>
                </a:solidFill>
              </a:rPr>
              <a:t>egresaran </a:t>
            </a:r>
            <a:r>
              <a:rPr lang="es-ES" b="1" dirty="0">
                <a:solidFill>
                  <a:schemeClr val="tx1"/>
                </a:solidFill>
              </a:rPr>
              <a:t>en el mes</a:t>
            </a:r>
            <a:br>
              <a:rPr lang="es-ES" b="1" dirty="0">
                <a:solidFill>
                  <a:schemeClr val="tx1"/>
                </a:solidFill>
              </a:rPr>
            </a:br>
            <a:r>
              <a:rPr lang="es-ES" b="1" dirty="0">
                <a:solidFill>
                  <a:schemeClr val="tx1"/>
                </a:solidFill>
              </a:rPr>
              <a:t>de abril del </a:t>
            </a:r>
            <a:r>
              <a:rPr lang="es-ES" b="1" dirty="0" smtClean="0">
                <a:solidFill>
                  <a:schemeClr val="tx1"/>
                </a:solidFill>
              </a:rPr>
              <a:t>2023.</a:t>
            </a:r>
            <a:endParaRPr lang="es-MX" b="1" dirty="0">
              <a:solidFill>
                <a:schemeClr val="tx1"/>
              </a:solidFill>
            </a:endParaRPr>
          </a:p>
        </p:txBody>
      </p:sp>
    </p:spTree>
    <p:extLst>
      <p:ext uri="{BB962C8B-B14F-4D97-AF65-F5344CB8AC3E}">
        <p14:creationId xmlns:p14="http://schemas.microsoft.com/office/powerpoint/2010/main" val="970492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528712" y="421725"/>
            <a:ext cx="9144000" cy="646331"/>
          </a:xfrm>
          <a:prstGeom prst="rect">
            <a:avLst/>
          </a:prstGeom>
        </p:spPr>
        <p:txBody>
          <a:bodyPr wrap="square">
            <a:spAutoFit/>
          </a:bodyPr>
          <a:lstStyle/>
          <a:p>
            <a:pPr algn="ctr"/>
            <a:r>
              <a:rPr lang="es-ES" dirty="0" smtClean="0">
                <a:latin typeface="Avenir Black" panose="020B0803020203020204" pitchFamily="34" charset="0"/>
              </a:rPr>
              <a:t>Ruta para </a:t>
            </a:r>
            <a:r>
              <a:rPr lang="es-ES" dirty="0">
                <a:latin typeface="Avenir Black" panose="020B0803020203020204" pitchFamily="34" charset="0"/>
              </a:rPr>
              <a:t>descargar tu Guía de </a:t>
            </a:r>
            <a:r>
              <a:rPr lang="es-ES" dirty="0" smtClean="0">
                <a:latin typeface="Avenir Black" panose="020B0803020203020204" pitchFamily="34" charset="0"/>
              </a:rPr>
              <a:t>Titulación desde la página web de la UTSJR </a:t>
            </a:r>
            <a:r>
              <a:rPr lang="es-ES" b="1" u="sng" dirty="0" smtClean="0">
                <a:solidFill>
                  <a:srgbClr val="00B0F0"/>
                </a:solidFill>
                <a:latin typeface="Avenir Black" panose="020B0803020203020204" pitchFamily="34" charset="0"/>
                <a:hlinkClick r:id="rId2"/>
              </a:rPr>
              <a:t>www.utsjr.edu.mx</a:t>
            </a:r>
            <a:r>
              <a:rPr lang="es-ES" b="1" u="sng" dirty="0" smtClean="0">
                <a:solidFill>
                  <a:srgbClr val="00B0F0"/>
                </a:solidFill>
                <a:latin typeface="Avenir Black" panose="020B0803020203020204" pitchFamily="34" charset="0"/>
              </a:rPr>
              <a:t> </a:t>
            </a:r>
            <a:r>
              <a:rPr lang="es-ES" dirty="0" smtClean="0">
                <a:latin typeface="Avenir Black" panose="020B0803020203020204" pitchFamily="34" charset="0"/>
              </a:rPr>
              <a:t>Menú</a:t>
            </a:r>
            <a:r>
              <a:rPr lang="es-ES" dirty="0" smtClean="0">
                <a:latin typeface="Avenir Black" panose="020B0803020203020204" pitchFamily="34" charset="0"/>
              </a:rPr>
              <a:t>: Alumnos/Manual de Estadías y Titulación</a:t>
            </a:r>
            <a:endParaRPr lang="es-MX" dirty="0">
              <a:latin typeface="Avenir Black" panose="020B0803020203020204" pitchFamily="34" charset="0"/>
            </a:endParaRPr>
          </a:p>
        </p:txBody>
      </p:sp>
      <p:pic>
        <p:nvPicPr>
          <p:cNvPr id="8" name="Imagen 7"/>
          <p:cNvPicPr>
            <a:picLocks noChangeAspect="1"/>
          </p:cNvPicPr>
          <p:nvPr/>
        </p:nvPicPr>
        <p:blipFill rotWithShape="1">
          <a:blip r:embed="rId3"/>
          <a:srcRect t="6161" r="1377" b="6517"/>
          <a:stretch/>
        </p:blipFill>
        <p:spPr>
          <a:xfrm>
            <a:off x="666206" y="1275909"/>
            <a:ext cx="9836331" cy="4896532"/>
          </a:xfrm>
          <a:prstGeom prst="rect">
            <a:avLst/>
          </a:prstGeom>
        </p:spPr>
      </p:pic>
      <p:sp>
        <p:nvSpPr>
          <p:cNvPr id="7" name="Flecha derecha 6"/>
          <p:cNvSpPr/>
          <p:nvPr/>
        </p:nvSpPr>
        <p:spPr>
          <a:xfrm>
            <a:off x="7617559" y="4263897"/>
            <a:ext cx="578069" cy="4204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77579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0111" t="15166" r="10739" b="11898"/>
          <a:stretch/>
        </p:blipFill>
        <p:spPr>
          <a:xfrm>
            <a:off x="1533832" y="1150373"/>
            <a:ext cx="8535979" cy="4424518"/>
          </a:xfrm>
          <a:prstGeom prst="rect">
            <a:avLst/>
          </a:prstGeom>
        </p:spPr>
      </p:pic>
      <p:sp>
        <p:nvSpPr>
          <p:cNvPr id="7" name="Flecha derecha 6"/>
          <p:cNvSpPr/>
          <p:nvPr/>
        </p:nvSpPr>
        <p:spPr>
          <a:xfrm>
            <a:off x="6526924" y="2102069"/>
            <a:ext cx="578069" cy="4204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redondeado 7"/>
          <p:cNvSpPr/>
          <p:nvPr/>
        </p:nvSpPr>
        <p:spPr>
          <a:xfrm>
            <a:off x="6159062" y="4288221"/>
            <a:ext cx="3594538" cy="10930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41002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684466" y="210409"/>
            <a:ext cx="9609560" cy="815975"/>
          </a:xfrm>
        </p:spPr>
        <p:txBody>
          <a:bodyPr>
            <a:normAutofit/>
          </a:bodyPr>
          <a:lstStyle/>
          <a:p>
            <a:pPr algn="ctr"/>
            <a:r>
              <a:rPr lang="es-ES_tradnl" sz="2400" dirty="0" smtClean="0">
                <a:solidFill>
                  <a:prstClr val="black"/>
                </a:solidFill>
                <a:latin typeface="Avenir Black" panose="020B0803020203020204" pitchFamily="34" charset="0"/>
                <a:ea typeface="+mj-ea"/>
                <a:cs typeface="+mj-cs"/>
              </a:rPr>
              <a:t>ESTATUS ACTUAL DE TU TRÁMITE DEL NIVEL T.S.U.</a:t>
            </a:r>
            <a:endParaRPr lang="es-MX" sz="5400" dirty="0">
              <a:solidFill>
                <a:schemeClr val="tx1"/>
              </a:solidFill>
              <a:latin typeface="Avenir Black" panose="020B0803020203020204" pitchFamily="34" charset="0"/>
            </a:endParaRPr>
          </a:p>
        </p:txBody>
      </p:sp>
      <p:sp>
        <p:nvSpPr>
          <p:cNvPr id="10" name="Título 1">
            <a:extLst>
              <a:ext uri="{FF2B5EF4-FFF2-40B4-BE49-F238E27FC236}">
                <a16:creationId xmlns:a16="http://schemas.microsoft.com/office/drawing/2014/main" id="{79FEC2FB-64AA-F649-AC7E-C859BB7A79A4}"/>
              </a:ext>
            </a:extLst>
          </p:cNvPr>
          <p:cNvSpPr>
            <a:spLocks noGrp="1"/>
          </p:cNvSpPr>
          <p:nvPr>
            <p:ph type="ctrTitle" idx="4294967295"/>
          </p:nvPr>
        </p:nvSpPr>
        <p:spPr>
          <a:xfrm>
            <a:off x="0" y="360363"/>
            <a:ext cx="9164638" cy="333375"/>
          </a:xfrm>
          <a:prstGeom prst="rect">
            <a:avLst/>
          </a:prstGeom>
        </p:spPr>
        <p:txBody>
          <a:bodyPr>
            <a:noAutofit/>
          </a:bodyPr>
          <a:lstStyle/>
          <a:p>
            <a:pPr algn="ctr"/>
            <a:r>
              <a:rPr lang="es-ES_tradnl" sz="1400" dirty="0">
                <a:latin typeface="Avenir LT Std 45 Book" panose="020B0502020203020204" pitchFamily="34" charset="0"/>
              </a:rPr>
              <a:t/>
            </a:r>
            <a:br>
              <a:rPr lang="es-ES_tradnl" sz="1400" dirty="0">
                <a:latin typeface="Avenir LT Std 45 Book" panose="020B0502020203020204" pitchFamily="34" charset="0"/>
              </a:rPr>
            </a:br>
            <a:r>
              <a:rPr lang="es-ES_tradnl" sz="1600" dirty="0">
                <a:solidFill>
                  <a:schemeClr val="tx1"/>
                </a:solidFill>
                <a:latin typeface="Avenir LT Std 45 Book" panose="020B0502020203020204" pitchFamily="34" charset="0"/>
              </a:rPr>
              <a:t/>
            </a:r>
            <a:br>
              <a:rPr lang="es-ES_tradnl" sz="1600" dirty="0">
                <a:solidFill>
                  <a:schemeClr val="tx1"/>
                </a:solidFill>
                <a:latin typeface="Avenir LT Std 45 Book" panose="020B0502020203020204" pitchFamily="34" charset="0"/>
              </a:rPr>
            </a:br>
            <a:endParaRPr lang="es-MX" sz="1600" dirty="0">
              <a:solidFill>
                <a:schemeClr val="tx1"/>
              </a:solidFill>
              <a:latin typeface="Avenir LT Std 45 Book" panose="020B0502020203020204" pitchFamily="34" charset="0"/>
            </a:endParaRPr>
          </a:p>
        </p:txBody>
      </p:sp>
      <p:sp>
        <p:nvSpPr>
          <p:cNvPr id="11" name="Rectangle 3"/>
          <p:cNvSpPr>
            <a:spLocks noChangeArrowheads="1"/>
          </p:cNvSpPr>
          <p:nvPr/>
        </p:nvSpPr>
        <p:spPr bwMode="auto">
          <a:xfrm>
            <a:off x="684466" y="1122720"/>
            <a:ext cx="9609560" cy="4951510"/>
          </a:xfrm>
          <a:prstGeom prst="rect">
            <a:avLst/>
          </a:prstGeom>
          <a:noFill/>
          <a:ln w="57150" cmpd="thickThin">
            <a:solidFill>
              <a:schemeClr val="tx1"/>
            </a:solidFill>
            <a:miter lim="800000"/>
            <a:headEnd/>
            <a:tailEnd/>
          </a:ln>
        </p:spPr>
        <p:txBody>
          <a:bodyPr lIns="144000" rIns="144000"/>
          <a:lstStyle/>
          <a:p>
            <a:pPr marL="285750" indent="-285750" algn="just">
              <a:spcBef>
                <a:spcPct val="20000"/>
              </a:spcBef>
              <a:buFont typeface="Arial" panose="020B0604020202020204" pitchFamily="34" charset="0"/>
              <a:buChar char="•"/>
              <a:defRPr/>
            </a:pPr>
            <a:endParaRPr lang="es-ES_tradnl" sz="800" dirty="0" smtClean="0">
              <a:latin typeface="Avenir Book" panose="02000503020000020003" pitchFamily="2" charset="0"/>
            </a:endParaRPr>
          </a:p>
          <a:p>
            <a:pPr marL="285750" indent="-285750" algn="just">
              <a:spcBef>
                <a:spcPct val="20000"/>
              </a:spcBef>
              <a:buFont typeface="Arial" panose="020B0604020202020204" pitchFamily="34" charset="0"/>
              <a:buChar char="•"/>
              <a:defRPr/>
            </a:pPr>
            <a:r>
              <a:rPr lang="es-ES_tradnl" dirty="0" smtClean="0">
                <a:latin typeface="Avenir Book" panose="02000503020000020003" pitchFamily="2" charset="0"/>
              </a:rPr>
              <a:t>Por </a:t>
            </a:r>
            <a:r>
              <a:rPr lang="es-ES_tradnl" dirty="0" smtClean="0">
                <a:latin typeface="Avenir Book" panose="02000503020000020003" pitchFamily="2" charset="0"/>
              </a:rPr>
              <a:t>motivos de la pandemia y aunado a todos los cambios de </a:t>
            </a:r>
            <a:r>
              <a:rPr lang="es-ES_tradnl" dirty="0" smtClean="0">
                <a:latin typeface="Avenir Book" panose="02000503020000020003" pitchFamily="2" charset="0"/>
              </a:rPr>
              <a:t>Gobierno </a:t>
            </a:r>
            <a:r>
              <a:rPr lang="es-ES_tradnl" dirty="0" smtClean="0">
                <a:latin typeface="Avenir Book" panose="02000503020000020003" pitchFamily="2" charset="0"/>
              </a:rPr>
              <a:t>en </a:t>
            </a:r>
            <a:r>
              <a:rPr lang="es-ES_tradnl" dirty="0" smtClean="0">
                <a:latin typeface="Avenir Book" panose="02000503020000020003" pitchFamily="2" charset="0"/>
              </a:rPr>
              <a:t>la mayoría de las Entidades Estatales del País, la Dirección General de Profesiones se encuentra en un proceso de actualización de nombramientos y firmas de nuevos funcionarios (Rectores y Directores), de todas las Universidades </a:t>
            </a:r>
            <a:r>
              <a:rPr lang="es-ES_tradnl" dirty="0" smtClean="0">
                <a:latin typeface="Avenir Book" panose="02000503020000020003" pitchFamily="2" charset="0"/>
              </a:rPr>
              <a:t>Tecnológicas, </a:t>
            </a:r>
            <a:r>
              <a:rPr lang="es-ES_tradnl" dirty="0" smtClean="0">
                <a:latin typeface="Avenir Book" panose="02000503020000020003" pitchFamily="2" charset="0"/>
              </a:rPr>
              <a:t>a la fecha no se tiene una respuesta de liberación, lo cual ha provocado un retraso en los </a:t>
            </a:r>
            <a:r>
              <a:rPr lang="es-ES_tradnl" dirty="0" smtClean="0">
                <a:latin typeface="Avenir Book" panose="02000503020000020003" pitchFamily="2" charset="0"/>
              </a:rPr>
              <a:t>trámites, les </a:t>
            </a:r>
            <a:r>
              <a:rPr lang="es-ES_tradnl" dirty="0" smtClean="0">
                <a:latin typeface="Avenir Book" panose="02000503020000020003" pitchFamily="2" charset="0"/>
              </a:rPr>
              <a:t>pedimos ser pacientes, en cuanto tengamos respuesta les haremos saber por los diferentes medios de comunicación oficiales de la UTSJR (</a:t>
            </a:r>
            <a:r>
              <a:rPr lang="es-ES_tradnl" dirty="0">
                <a:latin typeface="Avenir Book" panose="02000503020000020003" pitchFamily="2" charset="0"/>
              </a:rPr>
              <a:t>c</a:t>
            </a:r>
            <a:r>
              <a:rPr lang="es-ES_tradnl" dirty="0" smtClean="0">
                <a:latin typeface="Avenir Book" panose="02000503020000020003" pitchFamily="2" charset="0"/>
              </a:rPr>
              <a:t>orreo electrónico, vía las Direcciones de Carrera, profesores tutores, grupos de WhatsApp, etc.), les pedimos estar pendientes.</a:t>
            </a:r>
          </a:p>
          <a:p>
            <a:pPr marL="285750" indent="-285750" algn="just">
              <a:spcBef>
                <a:spcPct val="20000"/>
              </a:spcBef>
              <a:buFont typeface="Arial" panose="020B0604020202020204" pitchFamily="34" charset="0"/>
              <a:buChar char="•"/>
              <a:defRPr/>
            </a:pPr>
            <a:endParaRPr lang="es-ES_tradnl" dirty="0" smtClean="0">
              <a:latin typeface="Avenir Book" panose="02000503020000020003" pitchFamily="2" charset="0"/>
            </a:endParaRPr>
          </a:p>
          <a:p>
            <a:pPr marL="285750" indent="-285750" algn="just">
              <a:spcBef>
                <a:spcPct val="20000"/>
              </a:spcBef>
              <a:buFont typeface="Arial" panose="020B0604020202020204" pitchFamily="34" charset="0"/>
              <a:buChar char="•"/>
              <a:defRPr/>
            </a:pPr>
            <a:r>
              <a:rPr lang="es-ES_tradnl" dirty="0" smtClean="0">
                <a:latin typeface="Avenir Book" panose="02000503020000020003" pitchFamily="2" charset="0"/>
              </a:rPr>
              <a:t>Aun estamos en espera del Dictamen por parte de la DGP del cambio de nombre que se gestionó para la carrera de Ingeniería Civil.</a:t>
            </a:r>
          </a:p>
          <a:p>
            <a:pPr marL="285750" indent="-285750" algn="just">
              <a:spcBef>
                <a:spcPct val="20000"/>
              </a:spcBef>
              <a:buFont typeface="Arial" panose="020B0604020202020204" pitchFamily="34" charset="0"/>
              <a:buChar char="•"/>
              <a:defRPr/>
            </a:pPr>
            <a:endParaRPr lang="es-ES_tradnl" dirty="0">
              <a:latin typeface="Avenir Book" panose="02000503020000020003" pitchFamily="2" charset="0"/>
            </a:endParaRPr>
          </a:p>
          <a:p>
            <a:pPr marL="285750" indent="-285750" algn="just">
              <a:spcBef>
                <a:spcPct val="20000"/>
              </a:spcBef>
              <a:buFont typeface="Arial" panose="020B0604020202020204" pitchFamily="34" charset="0"/>
              <a:buChar char="•"/>
              <a:defRPr/>
            </a:pPr>
            <a:r>
              <a:rPr lang="es-ES_tradnl" dirty="0" smtClean="0">
                <a:latin typeface="Avenir Book" panose="02000503020000020003" pitchFamily="2" charset="0"/>
              </a:rPr>
              <a:t>La carrera de Ingeniería en Desarrollo y Gestión de Software se encuentra también en trámite de alta ante la DGP, el cambio en el plan de estudios fue a nivel nacional en todas las </a:t>
            </a:r>
            <a:r>
              <a:rPr lang="es-ES_tradnl" dirty="0" err="1" smtClean="0">
                <a:latin typeface="Avenir Book" panose="02000503020000020003" pitchFamily="2" charset="0"/>
              </a:rPr>
              <a:t>UT’s</a:t>
            </a:r>
            <a:r>
              <a:rPr lang="es-ES_tradnl" dirty="0" smtClean="0">
                <a:latin typeface="Avenir Book" panose="02000503020000020003" pitchFamily="2" charset="0"/>
              </a:rPr>
              <a:t>.</a:t>
            </a:r>
            <a:endParaRPr lang="es-ES_tradnl" dirty="0">
              <a:latin typeface="Avenir Book" panose="02000503020000020003" pitchFamily="2" charset="0"/>
            </a:endParaRPr>
          </a:p>
          <a:p>
            <a:pPr algn="just">
              <a:spcBef>
                <a:spcPct val="20000"/>
              </a:spcBef>
              <a:defRPr/>
            </a:pPr>
            <a:endParaRPr lang="es-ES_tradnl" sz="1600" dirty="0">
              <a:latin typeface="Avenir Book" panose="02000503020000020003" pitchFamily="2" charset="0"/>
            </a:endParaRPr>
          </a:p>
          <a:p>
            <a:pPr algn="just">
              <a:spcBef>
                <a:spcPct val="20000"/>
              </a:spcBef>
              <a:defRPr/>
            </a:pPr>
            <a:endParaRPr lang="es-ES_tradnl" sz="1150" dirty="0">
              <a:latin typeface="Avenir Book" panose="02000503020000020003" pitchFamily="2" charset="0"/>
            </a:endParaRPr>
          </a:p>
          <a:p>
            <a:pPr algn="just" eaLnBrk="0" hangingPunct="0">
              <a:lnSpc>
                <a:spcPct val="90000"/>
              </a:lnSpc>
              <a:spcBef>
                <a:spcPct val="20000"/>
              </a:spcBef>
              <a:defRPr/>
            </a:pPr>
            <a:endParaRPr lang="es-ES_tradnl" sz="1200" b="1" dirty="0">
              <a:latin typeface="Avenir Book" panose="02000503020000020003" pitchFamily="2" charset="0"/>
            </a:endParaRPr>
          </a:p>
        </p:txBody>
      </p:sp>
      <p:sp>
        <p:nvSpPr>
          <p:cNvPr id="12" name="Text Box 8"/>
          <p:cNvSpPr txBox="1">
            <a:spLocks noChangeArrowheads="1"/>
          </p:cNvSpPr>
          <p:nvPr/>
        </p:nvSpPr>
        <p:spPr bwMode="auto">
          <a:xfrm>
            <a:off x="1355857" y="6274563"/>
            <a:ext cx="5027823" cy="477054"/>
          </a:xfrm>
          <a:prstGeom prst="rect">
            <a:avLst/>
          </a:prstGeom>
          <a:noFill/>
          <a:ln w="9525">
            <a:noFill/>
            <a:miter lim="800000"/>
            <a:headEnd/>
            <a:tailEnd/>
          </a:ln>
        </p:spPr>
        <p:txBody>
          <a:bodyPr wrap="square">
            <a:spAutoFit/>
          </a:bodyPr>
          <a:lstStyle/>
          <a:p>
            <a:pPr>
              <a:spcBef>
                <a:spcPct val="50000"/>
              </a:spcBef>
            </a:pPr>
            <a:r>
              <a:rPr lang="es-ES" sz="1000" dirty="0">
                <a:latin typeface="Avenir LT Std 45 Book" panose="020B0502020203020204" pitchFamily="34" charset="0"/>
              </a:rPr>
              <a:t>Para cualquier aclaración o duda  marcar al Departamento de Servicios Escolares.</a:t>
            </a:r>
          </a:p>
          <a:p>
            <a:pPr>
              <a:spcBef>
                <a:spcPct val="50000"/>
              </a:spcBef>
            </a:pPr>
            <a:r>
              <a:rPr lang="es-ES" sz="1000" dirty="0">
                <a:latin typeface="Avenir LT Std 45 Book" panose="020B0502020203020204" pitchFamily="34" charset="0"/>
              </a:rPr>
              <a:t>Teléfono: 427 1292000  Ext.  214, 232 o 261.</a:t>
            </a:r>
          </a:p>
        </p:txBody>
      </p:sp>
    </p:spTree>
    <p:extLst>
      <p:ext uri="{BB962C8B-B14F-4D97-AF65-F5344CB8AC3E}">
        <p14:creationId xmlns:p14="http://schemas.microsoft.com/office/powerpoint/2010/main" val="3447325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684466" y="693738"/>
            <a:ext cx="10539144" cy="815975"/>
          </a:xfrm>
        </p:spPr>
        <p:txBody>
          <a:bodyPr>
            <a:normAutofit/>
          </a:bodyPr>
          <a:lstStyle/>
          <a:p>
            <a:pPr algn="ctr"/>
            <a:r>
              <a:rPr lang="es-ES_tradnl" sz="2400" dirty="0">
                <a:solidFill>
                  <a:prstClr val="black"/>
                </a:solidFill>
                <a:latin typeface="Avenir Black" panose="020B0803020203020204" pitchFamily="34" charset="0"/>
                <a:ea typeface="+mj-ea"/>
                <a:cs typeface="+mj-cs"/>
              </a:rPr>
              <a:t>REQUERIMIENTOS DE DOCUMENTACIÓN</a:t>
            </a:r>
            <a:endParaRPr lang="es-MX" sz="5400" dirty="0">
              <a:solidFill>
                <a:schemeClr val="tx1"/>
              </a:solidFill>
              <a:latin typeface="Avenir Black" panose="020B0803020203020204" pitchFamily="34" charset="0"/>
            </a:endParaRPr>
          </a:p>
        </p:txBody>
      </p:sp>
      <p:sp>
        <p:nvSpPr>
          <p:cNvPr id="10" name="Título 1">
            <a:extLst>
              <a:ext uri="{FF2B5EF4-FFF2-40B4-BE49-F238E27FC236}">
                <a16:creationId xmlns:a16="http://schemas.microsoft.com/office/drawing/2014/main" id="{79FEC2FB-64AA-F649-AC7E-C859BB7A79A4}"/>
              </a:ext>
            </a:extLst>
          </p:cNvPr>
          <p:cNvSpPr>
            <a:spLocks noGrp="1"/>
          </p:cNvSpPr>
          <p:nvPr>
            <p:ph type="ctrTitle" idx="4294967295"/>
          </p:nvPr>
        </p:nvSpPr>
        <p:spPr>
          <a:xfrm>
            <a:off x="0" y="360363"/>
            <a:ext cx="9164638" cy="333375"/>
          </a:xfrm>
          <a:prstGeom prst="rect">
            <a:avLst/>
          </a:prstGeom>
        </p:spPr>
        <p:txBody>
          <a:bodyPr>
            <a:noAutofit/>
          </a:bodyPr>
          <a:lstStyle/>
          <a:p>
            <a:pPr algn="ctr"/>
            <a:r>
              <a:rPr lang="es-ES_tradnl" sz="1400" dirty="0">
                <a:latin typeface="Avenir LT Std 45 Book" panose="020B0502020203020204" pitchFamily="34" charset="0"/>
              </a:rPr>
              <a:t/>
            </a:r>
            <a:br>
              <a:rPr lang="es-ES_tradnl" sz="1400" dirty="0">
                <a:latin typeface="Avenir LT Std 45 Book" panose="020B0502020203020204" pitchFamily="34" charset="0"/>
              </a:rPr>
            </a:br>
            <a:r>
              <a:rPr lang="es-ES_tradnl" sz="1600" dirty="0">
                <a:solidFill>
                  <a:schemeClr val="tx1"/>
                </a:solidFill>
                <a:latin typeface="Avenir LT Std 45 Book" panose="020B0502020203020204" pitchFamily="34" charset="0"/>
              </a:rPr>
              <a:t/>
            </a:r>
            <a:br>
              <a:rPr lang="es-ES_tradnl" sz="1600" dirty="0">
                <a:solidFill>
                  <a:schemeClr val="tx1"/>
                </a:solidFill>
                <a:latin typeface="Avenir LT Std 45 Book" panose="020B0502020203020204" pitchFamily="34" charset="0"/>
              </a:rPr>
            </a:br>
            <a:endParaRPr lang="es-MX" sz="1600" dirty="0">
              <a:solidFill>
                <a:schemeClr val="tx1"/>
              </a:solidFill>
              <a:latin typeface="Avenir LT Std 45 Book" panose="020B0502020203020204" pitchFamily="34" charset="0"/>
            </a:endParaRPr>
          </a:p>
        </p:txBody>
      </p:sp>
      <p:sp>
        <p:nvSpPr>
          <p:cNvPr id="11" name="Rectangle 3"/>
          <p:cNvSpPr>
            <a:spLocks noChangeArrowheads="1"/>
          </p:cNvSpPr>
          <p:nvPr/>
        </p:nvSpPr>
        <p:spPr bwMode="auto">
          <a:xfrm>
            <a:off x="1614050" y="1566860"/>
            <a:ext cx="8679976" cy="4344167"/>
          </a:xfrm>
          <a:prstGeom prst="rect">
            <a:avLst/>
          </a:prstGeom>
          <a:noFill/>
          <a:ln w="57150" cmpd="thickThin">
            <a:solidFill>
              <a:schemeClr val="tx1"/>
            </a:solidFill>
            <a:miter lim="800000"/>
            <a:headEnd/>
            <a:tailEnd/>
          </a:ln>
        </p:spPr>
        <p:txBody>
          <a:bodyPr lIns="144000" rIns="144000"/>
          <a:lstStyle/>
          <a:p>
            <a:pPr algn="just">
              <a:spcBef>
                <a:spcPct val="20000"/>
              </a:spcBef>
              <a:defRPr/>
            </a:pPr>
            <a:r>
              <a:rPr lang="es-ES_tradnl" sz="1600" dirty="0">
                <a:latin typeface="Avenir Book" panose="02000503020000020003" pitchFamily="2" charset="0"/>
              </a:rPr>
              <a:t>Estimado estudiante próximo a egresar del nivel </a:t>
            </a:r>
            <a:r>
              <a:rPr lang="es-ES_tradnl" sz="1600" dirty="0" smtClean="0">
                <a:latin typeface="Avenir Book" panose="02000503020000020003" pitchFamily="2" charset="0"/>
              </a:rPr>
              <a:t>Licenciatura/Ingeniería: </a:t>
            </a:r>
            <a:r>
              <a:rPr lang="es-ES_tradnl" sz="1600" dirty="0">
                <a:latin typeface="Avenir Book" panose="02000503020000020003" pitchFamily="2" charset="0"/>
              </a:rPr>
              <a:t>Te informamos la relación de documentos que se requieren para tu trámite de emisión de titulo y cédula profesional electrónica, los cuales se deben encontrar de forma digital en tu portal de alumno:</a:t>
            </a:r>
          </a:p>
          <a:p>
            <a:pPr algn="just">
              <a:spcBef>
                <a:spcPct val="20000"/>
              </a:spcBef>
              <a:defRPr/>
            </a:pPr>
            <a:endParaRPr lang="es-ES_tradnl" sz="1600" dirty="0">
              <a:latin typeface="Avenir Book" panose="02000503020000020003" pitchFamily="2" charset="0"/>
            </a:endParaRPr>
          </a:p>
          <a:p>
            <a:pPr marL="914400" lvl="1" indent="-457200" algn="just">
              <a:spcBef>
                <a:spcPct val="20000"/>
              </a:spcBef>
              <a:buFontTx/>
              <a:buAutoNum type="alphaUcPeriod"/>
              <a:defRPr/>
            </a:pPr>
            <a:r>
              <a:rPr lang="es-ES_tradnl" sz="1600" dirty="0">
                <a:latin typeface="Avenir Book" panose="02000503020000020003" pitchFamily="2" charset="0"/>
              </a:rPr>
              <a:t>Acta de Nacimiento.</a:t>
            </a:r>
          </a:p>
          <a:p>
            <a:pPr marL="914400" lvl="1" indent="-457200" algn="just">
              <a:spcBef>
                <a:spcPct val="20000"/>
              </a:spcBef>
              <a:buFontTx/>
              <a:buAutoNum type="alphaUcPeriod"/>
              <a:defRPr/>
            </a:pPr>
            <a:r>
              <a:rPr lang="es-ES_tradnl" sz="1600" dirty="0">
                <a:latin typeface="Avenir Book" panose="02000503020000020003" pitchFamily="2" charset="0"/>
              </a:rPr>
              <a:t>Certificado de Bachillerato o Preparatoria (legalizado).</a:t>
            </a:r>
            <a:endParaRPr lang="es-ES_tradnl" sz="1600" b="1" dirty="0">
              <a:latin typeface="Avenir Book" panose="02000503020000020003" pitchFamily="2" charset="0"/>
            </a:endParaRPr>
          </a:p>
          <a:p>
            <a:pPr marL="914400" lvl="1" indent="-457200" algn="just">
              <a:spcBef>
                <a:spcPct val="20000"/>
              </a:spcBef>
              <a:buFontTx/>
              <a:buAutoNum type="alphaUcPeriod"/>
              <a:defRPr/>
            </a:pPr>
            <a:r>
              <a:rPr lang="es-ES_tradnl" sz="1600" dirty="0">
                <a:latin typeface="Avenir Book" panose="02000503020000020003" pitchFamily="2" charset="0"/>
              </a:rPr>
              <a:t>Certificado total de estudios del nivel T.S.U.</a:t>
            </a:r>
          </a:p>
          <a:p>
            <a:pPr marL="914400" lvl="1" indent="-457200" algn="just">
              <a:spcBef>
                <a:spcPct val="20000"/>
              </a:spcBef>
              <a:buFontTx/>
              <a:buAutoNum type="alphaUcPeriod"/>
              <a:defRPr/>
            </a:pPr>
            <a:r>
              <a:rPr lang="es-ES_tradnl" sz="1600" dirty="0">
                <a:latin typeface="Avenir Book" panose="02000503020000020003" pitchFamily="2" charset="0"/>
              </a:rPr>
              <a:t>Titulo Profesional del nivel T.S.U.</a:t>
            </a:r>
          </a:p>
          <a:p>
            <a:pPr marL="914400" lvl="1" indent="-457200" algn="just">
              <a:spcBef>
                <a:spcPct val="20000"/>
              </a:spcBef>
              <a:buFontTx/>
              <a:buAutoNum type="alphaUcPeriod"/>
              <a:defRPr/>
            </a:pPr>
            <a:r>
              <a:rPr lang="es-ES_tradnl" sz="1600" dirty="0">
                <a:latin typeface="Avenir Book" panose="02000503020000020003" pitchFamily="2" charset="0"/>
              </a:rPr>
              <a:t>Cédula Profesional del nivel T.S.U. </a:t>
            </a:r>
          </a:p>
          <a:p>
            <a:pPr marL="457200" indent="-457200" algn="just">
              <a:spcBef>
                <a:spcPct val="20000"/>
              </a:spcBef>
              <a:buFontTx/>
              <a:buAutoNum type="alphaUcPeriod"/>
              <a:defRPr/>
            </a:pPr>
            <a:endParaRPr lang="es-ES_tradnl" sz="1600" dirty="0">
              <a:latin typeface="Avenir Book" panose="02000503020000020003" pitchFamily="2" charset="0"/>
            </a:endParaRPr>
          </a:p>
          <a:p>
            <a:pPr algn="just">
              <a:spcBef>
                <a:spcPct val="20000"/>
              </a:spcBef>
              <a:defRPr/>
            </a:pPr>
            <a:r>
              <a:rPr lang="es-ES_tradnl" sz="1600" b="1" dirty="0">
                <a:latin typeface="Avenir Book" panose="02000503020000020003" pitchFamily="2" charset="0"/>
              </a:rPr>
              <a:t>NOTA: </a:t>
            </a:r>
            <a:r>
              <a:rPr lang="es-ES_tradnl" sz="1600" dirty="0">
                <a:latin typeface="Avenir Book" panose="02000503020000020003" pitchFamily="2" charset="0"/>
              </a:rPr>
              <a:t>Es importante mencionar que el escaneo del Certificado y Titulo del nivel T.S.U. se subirán </a:t>
            </a:r>
            <a:r>
              <a:rPr lang="es-ES_tradnl" sz="1600" dirty="0" smtClean="0">
                <a:latin typeface="Avenir Book" panose="02000503020000020003" pitchFamily="2" charset="0"/>
              </a:rPr>
              <a:t>a tu portal de alumno por </a:t>
            </a:r>
            <a:r>
              <a:rPr lang="es-ES_tradnl" sz="1600" dirty="0">
                <a:latin typeface="Avenir Book" panose="02000503020000020003" pitchFamily="2" charset="0"/>
              </a:rPr>
              <a:t>parte del Departamento de Servicios </a:t>
            </a:r>
            <a:r>
              <a:rPr lang="es-ES_tradnl" sz="1600" dirty="0" smtClean="0">
                <a:latin typeface="Avenir Book" panose="02000503020000020003" pitchFamily="2" charset="0"/>
              </a:rPr>
              <a:t>Escolares, en cuanto te avisemos que ya puedes bajar tu cédula profesional de la plataforma de la DGP, la deberás subir </a:t>
            </a:r>
            <a:r>
              <a:rPr lang="es-ES_tradnl" sz="1600" dirty="0">
                <a:latin typeface="Avenir Book" panose="02000503020000020003" pitchFamily="2" charset="0"/>
              </a:rPr>
              <a:t>a la brevedad posible </a:t>
            </a:r>
            <a:r>
              <a:rPr lang="es-ES_tradnl" sz="1600" dirty="0" smtClean="0">
                <a:latin typeface="Avenir Book" panose="02000503020000020003" pitchFamily="2" charset="0"/>
              </a:rPr>
              <a:t>a tu portal de alumno o en su caso de egresado.</a:t>
            </a:r>
            <a:endParaRPr lang="es-ES_tradnl" sz="1600" b="1" dirty="0">
              <a:latin typeface="Avenir Book" panose="02000503020000020003" pitchFamily="2" charset="0"/>
            </a:endParaRPr>
          </a:p>
          <a:p>
            <a:pPr algn="just">
              <a:spcBef>
                <a:spcPct val="20000"/>
              </a:spcBef>
              <a:defRPr/>
            </a:pPr>
            <a:endParaRPr lang="es-ES_tradnl" sz="1600" dirty="0">
              <a:latin typeface="Avenir Book" panose="02000503020000020003" pitchFamily="2" charset="0"/>
            </a:endParaRPr>
          </a:p>
          <a:p>
            <a:pPr algn="just">
              <a:spcBef>
                <a:spcPct val="20000"/>
              </a:spcBef>
              <a:defRPr/>
            </a:pPr>
            <a:endParaRPr lang="es-ES_tradnl" sz="1150" dirty="0">
              <a:latin typeface="Avenir Book" panose="02000503020000020003" pitchFamily="2" charset="0"/>
            </a:endParaRPr>
          </a:p>
          <a:p>
            <a:pPr algn="just" eaLnBrk="0" hangingPunct="0">
              <a:lnSpc>
                <a:spcPct val="90000"/>
              </a:lnSpc>
              <a:spcBef>
                <a:spcPct val="20000"/>
              </a:spcBef>
              <a:defRPr/>
            </a:pPr>
            <a:endParaRPr lang="es-ES_tradnl" sz="1200" b="1" dirty="0">
              <a:latin typeface="Avenir Book" panose="02000503020000020003" pitchFamily="2" charset="0"/>
            </a:endParaRPr>
          </a:p>
        </p:txBody>
      </p:sp>
      <p:sp>
        <p:nvSpPr>
          <p:cNvPr id="12" name="Text Box 8"/>
          <p:cNvSpPr txBox="1">
            <a:spLocks noChangeArrowheads="1"/>
          </p:cNvSpPr>
          <p:nvPr/>
        </p:nvSpPr>
        <p:spPr bwMode="auto">
          <a:xfrm>
            <a:off x="1355857" y="6274563"/>
            <a:ext cx="5027823" cy="477054"/>
          </a:xfrm>
          <a:prstGeom prst="rect">
            <a:avLst/>
          </a:prstGeom>
          <a:noFill/>
          <a:ln w="9525">
            <a:noFill/>
            <a:miter lim="800000"/>
            <a:headEnd/>
            <a:tailEnd/>
          </a:ln>
        </p:spPr>
        <p:txBody>
          <a:bodyPr wrap="square">
            <a:spAutoFit/>
          </a:bodyPr>
          <a:lstStyle/>
          <a:p>
            <a:pPr>
              <a:spcBef>
                <a:spcPct val="50000"/>
              </a:spcBef>
            </a:pPr>
            <a:r>
              <a:rPr lang="es-ES" sz="1000" dirty="0">
                <a:latin typeface="Avenir LT Std 45 Book" panose="020B0502020203020204" pitchFamily="34" charset="0"/>
              </a:rPr>
              <a:t>Para cualquier aclaración o duda  marcar al Departamento de Servicios Escolares.</a:t>
            </a:r>
          </a:p>
          <a:p>
            <a:pPr>
              <a:spcBef>
                <a:spcPct val="50000"/>
              </a:spcBef>
            </a:pPr>
            <a:r>
              <a:rPr lang="es-ES" sz="1000" dirty="0">
                <a:latin typeface="Avenir LT Std 45 Book" panose="020B0502020203020204" pitchFamily="34" charset="0"/>
              </a:rPr>
              <a:t>Teléfono: 427 1292000  Ext.  214, 232 o 261.</a:t>
            </a:r>
          </a:p>
        </p:txBody>
      </p:sp>
    </p:spTree>
    <p:extLst>
      <p:ext uri="{BB962C8B-B14F-4D97-AF65-F5344CB8AC3E}">
        <p14:creationId xmlns:p14="http://schemas.microsoft.com/office/powerpoint/2010/main" val="3843572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334836" y="859458"/>
            <a:ext cx="8405211" cy="5293148"/>
          </a:xfrm>
          <a:prstGeom prst="rect">
            <a:avLst/>
          </a:prstGeom>
          <a:noFill/>
          <a:ln w="57150" cmpd="thickThin">
            <a:solidFill>
              <a:schemeClr val="tx1"/>
            </a:solidFill>
            <a:miter lim="800000"/>
            <a:headEnd/>
            <a:tailEnd/>
          </a:ln>
        </p:spPr>
        <p:txBody>
          <a:bodyPr lIns="144000" rIns="144000"/>
          <a:lstStyle/>
          <a:p>
            <a:pPr marL="457200" indent="-457200" algn="just">
              <a:spcBef>
                <a:spcPct val="20000"/>
              </a:spcBef>
              <a:buFont typeface="+mj-lt"/>
              <a:buAutoNum type="alphaUcPeriod"/>
              <a:defRPr/>
            </a:pPr>
            <a:endParaRPr lang="es-ES_tradnl" sz="800" dirty="0" smtClean="0">
              <a:latin typeface="Avenir Book" panose="02000503020000020003" pitchFamily="2" charset="0"/>
            </a:endParaRPr>
          </a:p>
          <a:p>
            <a:pPr marL="457200" indent="-457200" algn="just">
              <a:spcBef>
                <a:spcPct val="20000"/>
              </a:spcBef>
              <a:buFont typeface="+mj-lt"/>
              <a:buAutoNum type="alphaUcPeriod"/>
              <a:defRPr/>
            </a:pPr>
            <a:r>
              <a:rPr lang="es-ES_tradnl" sz="1400" dirty="0" smtClean="0">
                <a:latin typeface="Avenir Book" panose="02000503020000020003" pitchFamily="2" charset="0"/>
              </a:rPr>
              <a:t>5 </a:t>
            </a:r>
            <a:r>
              <a:rPr lang="es-ES_tradnl" sz="1400" dirty="0">
                <a:latin typeface="Avenir Book" panose="02000503020000020003" pitchFamily="2" charset="0"/>
              </a:rPr>
              <a:t>fotografías tamaño</a:t>
            </a:r>
            <a:r>
              <a:rPr lang="es-ES_tradnl" sz="1400" b="1" dirty="0">
                <a:latin typeface="Avenir Book" panose="02000503020000020003" pitchFamily="2" charset="0"/>
              </a:rPr>
              <a:t> infantil</a:t>
            </a:r>
            <a:r>
              <a:rPr lang="es-ES_tradnl" sz="1400" dirty="0">
                <a:latin typeface="Avenir Book" panose="02000503020000020003" pitchFamily="2" charset="0"/>
              </a:rPr>
              <a:t>, de frente, blanco y negro, con fondo blanco, con retoque, en papel mate, con adherible, </a:t>
            </a:r>
            <a:r>
              <a:rPr lang="es-ES_tradnl" sz="1400" b="1" dirty="0">
                <a:latin typeface="Avenir Book" panose="02000503020000020003" pitchFamily="2" charset="0"/>
              </a:rPr>
              <a:t>NO INSTANTÁNEAS</a:t>
            </a:r>
            <a:r>
              <a:rPr lang="es-ES_tradnl" sz="1400" dirty="0">
                <a:latin typeface="Avenir Book" panose="02000503020000020003" pitchFamily="2" charset="0"/>
              </a:rPr>
              <a:t>, con vestimenta formal y recientes, las cuales se utilizarán para los documentos oficiales que emite la UTSJR.</a:t>
            </a:r>
          </a:p>
          <a:p>
            <a:pPr algn="just">
              <a:spcBef>
                <a:spcPct val="20000"/>
              </a:spcBef>
              <a:defRPr/>
            </a:pPr>
            <a:endParaRPr lang="es-ES_tradnl" sz="1400" dirty="0">
              <a:latin typeface="Avenir Book" panose="02000503020000020003" pitchFamily="2" charset="0"/>
            </a:endParaRPr>
          </a:p>
          <a:p>
            <a:pPr marL="457200" indent="-457200" algn="just" eaLnBrk="0" hangingPunct="0">
              <a:spcBef>
                <a:spcPct val="20000"/>
              </a:spcBef>
              <a:buFont typeface="+mj-lt"/>
              <a:buAutoNum type="alphaUcPeriod" startAt="2"/>
              <a:defRPr/>
            </a:pPr>
            <a:r>
              <a:rPr lang="es-ES_tradnl" sz="1400" dirty="0">
                <a:latin typeface="Avenir Book" panose="02000503020000020003" pitchFamily="2" charset="0"/>
              </a:rPr>
              <a:t>2 fotografías tamaño </a:t>
            </a:r>
            <a:r>
              <a:rPr lang="es-ES_tradnl" sz="1400" b="1" dirty="0">
                <a:latin typeface="Avenir Book" panose="02000503020000020003" pitchFamily="2" charset="0"/>
              </a:rPr>
              <a:t>título </a:t>
            </a:r>
            <a:r>
              <a:rPr lang="es-ES_tradnl" sz="1400" dirty="0">
                <a:latin typeface="Avenir Book" panose="02000503020000020003" pitchFamily="2" charset="0"/>
              </a:rPr>
              <a:t>con las mismas características de las tamaño infantil, las cuales se utilizarán para tu título profesional.</a:t>
            </a:r>
          </a:p>
          <a:p>
            <a:pPr marL="457200" indent="-457200" algn="just" eaLnBrk="0" hangingPunct="0">
              <a:spcBef>
                <a:spcPct val="20000"/>
              </a:spcBef>
              <a:buFont typeface="+mj-lt"/>
              <a:buAutoNum type="alphaUcPeriod" startAt="2"/>
              <a:defRPr/>
            </a:pPr>
            <a:endParaRPr lang="es-ES_tradnl" sz="1400" b="1" dirty="0">
              <a:latin typeface="Avenir Book" panose="02000503020000020003" pitchFamily="2" charset="0"/>
            </a:endParaRPr>
          </a:p>
          <a:p>
            <a:pPr marL="457200" indent="-457200" algn="just" eaLnBrk="0" hangingPunct="0">
              <a:spcBef>
                <a:spcPct val="20000"/>
              </a:spcBef>
              <a:defRPr/>
            </a:pPr>
            <a:r>
              <a:rPr lang="es-ES_tradnl" sz="1400" b="1" dirty="0">
                <a:latin typeface="Avenir Book" panose="02000503020000020003" pitchFamily="2" charset="0"/>
              </a:rPr>
              <a:t>	NOTA 1: </a:t>
            </a:r>
            <a:r>
              <a:rPr lang="es-ES_tradnl" sz="1400" dirty="0" smtClean="0">
                <a:latin typeface="Avenir Book" panose="02000503020000020003" pitchFamily="2" charset="0"/>
              </a:rPr>
              <a:t>Cada estudiante deberá revisar y separar sus fotografías sobrantes, las que entregará deberán contener su nombre completo por la parte de atrás, sin maltratarlas ni mancharlas y colocarlas en su respectivos sobres.</a:t>
            </a:r>
          </a:p>
          <a:p>
            <a:pPr marL="457200" indent="-457200" algn="just" eaLnBrk="0" hangingPunct="0">
              <a:spcBef>
                <a:spcPct val="20000"/>
              </a:spcBef>
              <a:defRPr/>
            </a:pPr>
            <a:endParaRPr lang="es-ES_tradnl" sz="1400" b="1" dirty="0" smtClean="0">
              <a:latin typeface="Avenir Book" panose="02000503020000020003" pitchFamily="2" charset="0"/>
            </a:endParaRPr>
          </a:p>
          <a:p>
            <a:pPr marL="457200" indent="-457200" algn="just" eaLnBrk="0" hangingPunct="0">
              <a:spcBef>
                <a:spcPct val="20000"/>
              </a:spcBef>
              <a:defRPr/>
            </a:pPr>
            <a:r>
              <a:rPr lang="es-ES_tradnl" sz="1400" b="1" dirty="0">
                <a:latin typeface="Avenir Book" panose="02000503020000020003" pitchFamily="2" charset="0"/>
              </a:rPr>
              <a:t>	</a:t>
            </a:r>
            <a:r>
              <a:rPr lang="es-ES_tradnl" sz="1400" b="1" dirty="0" smtClean="0">
                <a:latin typeface="Avenir Book" panose="02000503020000020003" pitchFamily="2" charset="0"/>
              </a:rPr>
              <a:t>NOTA 2: Foto </a:t>
            </a:r>
            <a:r>
              <a:rPr lang="es-ES_tradnl" sz="1400" b="1" dirty="0">
                <a:latin typeface="Avenir Book" panose="02000503020000020003" pitchFamily="2" charset="0"/>
              </a:rPr>
              <a:t>Estudio Esparza</a:t>
            </a:r>
            <a:r>
              <a:rPr lang="es-ES_tradnl" sz="1400" dirty="0">
                <a:latin typeface="Avenir Book" panose="02000503020000020003" pitchFamily="2" charset="0"/>
              </a:rPr>
              <a:t> ofrecerá a todos los estudiantes un paquete que incluye 4 fotografías tamaño título y 6 tamaño infantil, por un precio de $450.00, los jefes de grupo deberán concertar citas para fotografías grupales con José Ramón Navarrete al teléfono 4272898065 o acudir al estudio en Calle 5 de Mayo No. 1A, Col. Centro, San Juan del Río, </a:t>
            </a:r>
            <a:r>
              <a:rPr lang="es-ES_tradnl" sz="1400" dirty="0" err="1">
                <a:latin typeface="Avenir Book" panose="02000503020000020003" pitchFamily="2" charset="0"/>
              </a:rPr>
              <a:t>Qro</a:t>
            </a:r>
            <a:r>
              <a:rPr lang="es-ES_tradnl" sz="1400" dirty="0">
                <a:latin typeface="Avenir Book" panose="02000503020000020003" pitchFamily="2" charset="0"/>
              </a:rPr>
              <a:t>.</a:t>
            </a:r>
          </a:p>
          <a:p>
            <a:pPr marL="457200" indent="-457200" algn="just" eaLnBrk="0" hangingPunct="0">
              <a:spcBef>
                <a:spcPct val="20000"/>
              </a:spcBef>
              <a:defRPr/>
            </a:pPr>
            <a:endParaRPr lang="es-ES_tradnl" sz="1400" dirty="0">
              <a:latin typeface="Avenir Book" panose="02000503020000020003" pitchFamily="2" charset="0"/>
            </a:endParaRPr>
          </a:p>
          <a:p>
            <a:pPr marL="457200" indent="-457200" algn="just" eaLnBrk="0" hangingPunct="0">
              <a:spcBef>
                <a:spcPct val="20000"/>
              </a:spcBef>
              <a:defRPr/>
            </a:pPr>
            <a:r>
              <a:rPr lang="es-ES_tradnl" sz="1400" b="1" dirty="0">
                <a:latin typeface="Avenir Book" panose="02000503020000020003" pitchFamily="2" charset="0"/>
              </a:rPr>
              <a:t>	</a:t>
            </a:r>
            <a:r>
              <a:rPr lang="es-ES_tradnl" sz="1400" b="1" i="1" u="sng" dirty="0">
                <a:latin typeface="Avenir Book" panose="02000503020000020003" pitchFamily="2" charset="0"/>
              </a:rPr>
              <a:t>NOTA </a:t>
            </a:r>
            <a:r>
              <a:rPr lang="es-ES_tradnl" sz="1400" b="1" i="1" u="sng" dirty="0" smtClean="0">
                <a:latin typeface="Avenir Book" panose="02000503020000020003" pitchFamily="2" charset="0"/>
              </a:rPr>
              <a:t>3: El representante de Foto </a:t>
            </a:r>
            <a:r>
              <a:rPr lang="es-ES_tradnl" sz="1400" b="1" i="1" u="sng" dirty="0">
                <a:latin typeface="Avenir Book" panose="02000503020000020003" pitchFamily="2" charset="0"/>
              </a:rPr>
              <a:t>Estudio Esparza </a:t>
            </a:r>
            <a:r>
              <a:rPr lang="es-ES_tradnl" sz="1400" b="1" i="1" u="sng" dirty="0" smtClean="0">
                <a:latin typeface="Avenir Book" panose="02000503020000020003" pitchFamily="2" charset="0"/>
              </a:rPr>
              <a:t>o el jefe de grupo serán los responsable </a:t>
            </a:r>
            <a:r>
              <a:rPr lang="es-ES_tradnl" sz="1400" b="1" i="1" u="sng" dirty="0">
                <a:latin typeface="Avenir Book" panose="02000503020000020003" pitchFamily="2" charset="0"/>
              </a:rPr>
              <a:t>de entregar directamente las fotografías al Departamento de Servicios </a:t>
            </a:r>
            <a:r>
              <a:rPr lang="es-ES_tradnl" sz="1400" b="1" i="1" u="sng" dirty="0" smtClean="0">
                <a:latin typeface="Avenir Book" panose="02000503020000020003" pitchFamily="2" charset="0"/>
              </a:rPr>
              <a:t>Escolares de todo el grupo, por lo que deberán ponerse de acuerdo anticipadamente, la </a:t>
            </a:r>
            <a:r>
              <a:rPr lang="es-ES_tradnl" sz="1400" b="1" i="1" u="sng" dirty="0">
                <a:latin typeface="Avenir Book" panose="02000503020000020003" pitchFamily="2" charset="0"/>
              </a:rPr>
              <a:t>fecha de </a:t>
            </a:r>
            <a:r>
              <a:rPr lang="es-ES_tradnl" sz="1400" b="1" i="1" u="sng" dirty="0" smtClean="0">
                <a:latin typeface="Avenir Book" panose="02000503020000020003" pitchFamily="2" charset="0"/>
              </a:rPr>
              <a:t>entrega será </a:t>
            </a:r>
            <a:r>
              <a:rPr lang="es-ES_tradnl" sz="1400" b="1" i="1" u="sng" dirty="0">
                <a:latin typeface="Avenir Book" panose="02000503020000020003" pitchFamily="2" charset="0"/>
              </a:rPr>
              <a:t>el día </a:t>
            </a:r>
            <a:r>
              <a:rPr lang="es-ES_tradnl" sz="1400" b="1" i="1" u="sng" dirty="0" smtClean="0">
                <a:latin typeface="Avenir Book" panose="02000503020000020003" pitchFamily="2" charset="0"/>
              </a:rPr>
              <a:t>miércoles 30 </a:t>
            </a:r>
            <a:r>
              <a:rPr lang="es-ES_tradnl" sz="1400" b="1" i="1" u="sng" dirty="0">
                <a:latin typeface="Avenir Book" panose="02000503020000020003" pitchFamily="2" charset="0"/>
              </a:rPr>
              <a:t>de noviembre de </a:t>
            </a:r>
            <a:r>
              <a:rPr lang="es-ES_tradnl" sz="1400" b="1" i="1" u="sng" dirty="0" smtClean="0">
                <a:latin typeface="Avenir Book" panose="02000503020000020003" pitchFamily="2" charset="0"/>
              </a:rPr>
              <a:t>2022, </a:t>
            </a:r>
            <a:r>
              <a:rPr lang="es-ES_tradnl" sz="1400" b="1" i="1" u="sng" dirty="0">
                <a:latin typeface="Avenir Book" panose="02000503020000020003" pitchFamily="2" charset="0"/>
              </a:rPr>
              <a:t>por lo que es urgente </a:t>
            </a:r>
            <a:r>
              <a:rPr lang="es-ES_tradnl" sz="1400" b="1" i="1" u="sng" dirty="0" smtClean="0">
                <a:latin typeface="Avenir Book" panose="02000503020000020003" pitchFamily="2" charset="0"/>
              </a:rPr>
              <a:t>programen su visita </a:t>
            </a:r>
            <a:r>
              <a:rPr lang="es-ES_tradnl" sz="1400" b="1" i="1" u="sng" dirty="0">
                <a:latin typeface="Avenir Book" panose="02000503020000020003" pitchFamily="2" charset="0"/>
              </a:rPr>
              <a:t>a la foto estudio para las tomas fotográficas y realizarlas a mas tardar el día </a:t>
            </a:r>
            <a:r>
              <a:rPr lang="es-ES_tradnl" sz="1400" b="1" i="1" u="sng" dirty="0" smtClean="0">
                <a:latin typeface="Avenir Book" panose="02000503020000020003" pitchFamily="2" charset="0"/>
              </a:rPr>
              <a:t>vienes 18 </a:t>
            </a:r>
            <a:r>
              <a:rPr lang="es-ES_tradnl" sz="1400" b="1" i="1" u="sng" dirty="0">
                <a:latin typeface="Avenir Book" panose="02000503020000020003" pitchFamily="2" charset="0"/>
              </a:rPr>
              <a:t>de noviembre del </a:t>
            </a:r>
            <a:r>
              <a:rPr lang="es-ES_tradnl" sz="1400" b="1" i="1" u="sng" dirty="0" smtClean="0">
                <a:latin typeface="Avenir Book" panose="02000503020000020003" pitchFamily="2" charset="0"/>
              </a:rPr>
              <a:t>2022.</a:t>
            </a:r>
            <a:endParaRPr lang="es-ES_tradnl" sz="1400" b="1" i="1" u="sng" dirty="0">
              <a:latin typeface="Avenir Book" panose="02000503020000020003" pitchFamily="2" charset="0"/>
            </a:endParaRPr>
          </a:p>
          <a:p>
            <a:pPr marL="457200" indent="-457200" algn="just" eaLnBrk="0" hangingPunct="0">
              <a:spcBef>
                <a:spcPct val="20000"/>
              </a:spcBef>
              <a:defRPr/>
            </a:pPr>
            <a:endParaRPr lang="es-ES_tradnl" sz="1400" dirty="0">
              <a:latin typeface="Avenir LT Std 45 Book" panose="020B0502020203020204" pitchFamily="34" charset="0"/>
            </a:endParaRPr>
          </a:p>
          <a:p>
            <a:pPr algn="just" eaLnBrk="0" hangingPunct="0">
              <a:lnSpc>
                <a:spcPct val="90000"/>
              </a:lnSpc>
              <a:spcBef>
                <a:spcPct val="20000"/>
              </a:spcBef>
              <a:defRPr/>
            </a:pPr>
            <a:endParaRPr lang="es-ES_tradnl" sz="1200" b="1" dirty="0">
              <a:latin typeface="Avenir LT Std 45 Book" panose="020B0502020203020204" pitchFamily="34" charset="0"/>
            </a:endParaRPr>
          </a:p>
        </p:txBody>
      </p:sp>
      <p:sp>
        <p:nvSpPr>
          <p:cNvPr id="6" name="Text Box 8"/>
          <p:cNvSpPr txBox="1">
            <a:spLocks noChangeArrowheads="1"/>
          </p:cNvSpPr>
          <p:nvPr/>
        </p:nvSpPr>
        <p:spPr bwMode="auto">
          <a:xfrm>
            <a:off x="1334836" y="6278539"/>
            <a:ext cx="5027823" cy="477054"/>
          </a:xfrm>
          <a:prstGeom prst="rect">
            <a:avLst/>
          </a:prstGeom>
          <a:noFill/>
          <a:ln w="9525">
            <a:noFill/>
            <a:miter lim="800000"/>
            <a:headEnd/>
            <a:tailEnd/>
          </a:ln>
        </p:spPr>
        <p:txBody>
          <a:bodyPr wrap="square">
            <a:spAutoFit/>
          </a:bodyPr>
          <a:lstStyle/>
          <a:p>
            <a:pPr>
              <a:spcBef>
                <a:spcPct val="50000"/>
              </a:spcBef>
            </a:pPr>
            <a:r>
              <a:rPr lang="es-ES" sz="1000" dirty="0">
                <a:latin typeface="Avenir LT Std 45 Book" panose="020B0502020203020204" pitchFamily="34" charset="0"/>
              </a:rPr>
              <a:t>Para cualquier aclaración o duda  marcar al Departamento de Servicios Escolares.</a:t>
            </a:r>
          </a:p>
          <a:p>
            <a:pPr>
              <a:spcBef>
                <a:spcPct val="50000"/>
              </a:spcBef>
            </a:pPr>
            <a:r>
              <a:rPr lang="es-ES" sz="1000" dirty="0">
                <a:latin typeface="Avenir LT Std 45 Book" panose="020B0502020203020204" pitchFamily="34" charset="0"/>
              </a:rPr>
              <a:t>Teléfono: 427 1292000  Ext.  214, 232 o 261.</a:t>
            </a:r>
          </a:p>
        </p:txBody>
      </p:sp>
      <p:sp>
        <p:nvSpPr>
          <p:cNvPr id="9" name="Marcador de texto 1"/>
          <p:cNvSpPr>
            <a:spLocks noGrp="1"/>
          </p:cNvSpPr>
          <p:nvPr>
            <p:ph type="body" sz="quarter" idx="13"/>
          </p:nvPr>
        </p:nvSpPr>
        <p:spPr>
          <a:xfrm>
            <a:off x="684466" y="210410"/>
            <a:ext cx="10539144" cy="815975"/>
          </a:xfrm>
        </p:spPr>
        <p:txBody>
          <a:bodyPr>
            <a:normAutofit/>
          </a:bodyPr>
          <a:lstStyle/>
          <a:p>
            <a:pPr algn="ctr"/>
            <a:r>
              <a:rPr lang="es-ES_tradnl" sz="2400" dirty="0">
                <a:solidFill>
                  <a:prstClr val="black"/>
                </a:solidFill>
                <a:latin typeface="Avenir Black" panose="020B0803020203020204" pitchFamily="34" charset="0"/>
                <a:ea typeface="+mj-ea"/>
                <a:cs typeface="+mj-cs"/>
              </a:rPr>
              <a:t>REQUERIMIENTOS DE DOCUMENTACIÓN</a:t>
            </a:r>
            <a:endParaRPr lang="es-MX" sz="2400" dirty="0">
              <a:solidFill>
                <a:prstClr val="black"/>
              </a:solidFill>
              <a:latin typeface="Avenir Black" panose="020B0803020203020204" pitchFamily="34" charset="0"/>
              <a:ea typeface="+mj-ea"/>
              <a:cs typeface="+mj-cs"/>
            </a:endParaRPr>
          </a:p>
        </p:txBody>
      </p:sp>
    </p:spTree>
    <p:extLst>
      <p:ext uri="{BB962C8B-B14F-4D97-AF65-F5344CB8AC3E}">
        <p14:creationId xmlns:p14="http://schemas.microsoft.com/office/powerpoint/2010/main" val="3799971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1125538" y="732111"/>
            <a:ext cx="10539144" cy="815975"/>
          </a:xfrm>
        </p:spPr>
        <p:txBody>
          <a:bodyPr>
            <a:normAutofit fontScale="77500" lnSpcReduction="20000"/>
          </a:bodyPr>
          <a:lstStyle/>
          <a:p>
            <a:r>
              <a:rPr lang="es-ES_tradnl" sz="2900" dirty="0">
                <a:solidFill>
                  <a:prstClr val="black"/>
                </a:solidFill>
                <a:latin typeface="Arial Black" panose="020B0A04020102020204" pitchFamily="34" charset="0"/>
                <a:ea typeface="+mj-ea"/>
                <a:cs typeface="+mj-cs"/>
              </a:rPr>
              <a:t>GUÍA DE 13  PASOS PARA REALIZAR EL TRÁMITE DE TITULACIÓN</a:t>
            </a:r>
            <a:r>
              <a:rPr lang="es-ES_tradnl" u="sng" dirty="0">
                <a:solidFill>
                  <a:srgbClr val="44546A"/>
                </a:solidFill>
                <a:latin typeface="Arial Black" panose="020B0A04020102020204" pitchFamily="34" charset="0"/>
                <a:ea typeface="+mj-ea"/>
                <a:cs typeface="+mj-cs"/>
              </a:rPr>
              <a:t/>
            </a:r>
            <a:br>
              <a:rPr lang="es-ES_tradnl" u="sng" dirty="0">
                <a:solidFill>
                  <a:srgbClr val="44546A"/>
                </a:solidFill>
                <a:latin typeface="Arial Black" panose="020B0A04020102020204" pitchFamily="34" charset="0"/>
                <a:ea typeface="+mj-ea"/>
                <a:cs typeface="+mj-cs"/>
              </a:rPr>
            </a:br>
            <a:endParaRPr lang="es-MX" dirty="0">
              <a:latin typeface="Arial Black" panose="020B0A04020102020204" pitchFamily="34" charset="0"/>
            </a:endParaRPr>
          </a:p>
        </p:txBody>
      </p:sp>
      <p:sp>
        <p:nvSpPr>
          <p:cNvPr id="5" name="Rectangle 2"/>
          <p:cNvSpPr>
            <a:spLocks noChangeArrowheads="1"/>
          </p:cNvSpPr>
          <p:nvPr/>
        </p:nvSpPr>
        <p:spPr bwMode="auto">
          <a:xfrm>
            <a:off x="1682340" y="1395686"/>
            <a:ext cx="8286751" cy="4797265"/>
          </a:xfrm>
          <a:prstGeom prst="rect">
            <a:avLst/>
          </a:prstGeom>
          <a:noFill/>
          <a:ln w="57150" cmpd="thinThick">
            <a:solidFill>
              <a:schemeClr val="tx1"/>
            </a:solidFill>
            <a:miter lim="800000"/>
            <a:headEnd/>
            <a:tailEnd/>
          </a:ln>
        </p:spPr>
        <p:txBody>
          <a:bodyPr/>
          <a:lstStyle/>
          <a:p>
            <a:pPr marL="457200" indent="-457200" algn="just" eaLnBrk="0" hangingPunct="0">
              <a:buFont typeface="+mj-lt"/>
              <a:buAutoNum type="arabicPeriod"/>
              <a:tabLst>
                <a:tab pos="457200" algn="l"/>
              </a:tabLst>
              <a:defRPr/>
            </a:pPr>
            <a:endParaRPr lang="es-ES_tradnl" sz="1400"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sz="1400" dirty="0">
                <a:latin typeface="Avenir Book" panose="02000503020000020003" pitchFamily="2" charset="0"/>
              </a:rPr>
              <a:t>Subir a tu portal de alumno en tiempo y forma los documentos oficiales y la cédula profesional electrónica del nivel T.S.U., así mismo que la foto estudio </a:t>
            </a:r>
            <a:r>
              <a:rPr lang="es-ES_tradnl" sz="1400" dirty="0" smtClean="0">
                <a:latin typeface="Avenir Book" panose="02000503020000020003" pitchFamily="2" charset="0"/>
              </a:rPr>
              <a:t>o el jefe de grupo acuda </a:t>
            </a:r>
            <a:r>
              <a:rPr lang="es-ES_tradnl" sz="1400" dirty="0">
                <a:latin typeface="Avenir Book" panose="02000503020000020003" pitchFamily="2" charset="0"/>
              </a:rPr>
              <a:t>al Departamento de Servicios Escolares para hacer la entrega de tus fotografías.</a:t>
            </a:r>
          </a:p>
          <a:p>
            <a:pPr marL="457200" indent="-457200" algn="just" eaLnBrk="0" hangingPunct="0">
              <a:buFont typeface="+mj-lt"/>
              <a:buAutoNum type="arabicPeriod"/>
              <a:tabLst>
                <a:tab pos="457200" algn="l"/>
              </a:tabLst>
              <a:defRPr/>
            </a:pPr>
            <a:endParaRPr lang="es-MX" sz="1400"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sz="1400" dirty="0">
                <a:latin typeface="Avenir Book" panose="02000503020000020003" pitchFamily="2" charset="0"/>
              </a:rPr>
              <a:t>Una vez definido el lugar para tu estadía, (a más tardar el </a:t>
            </a:r>
            <a:r>
              <a:rPr lang="es-ES_tradnl" sz="1400" dirty="0" smtClean="0">
                <a:latin typeface="Avenir Book" panose="02000503020000020003" pitchFamily="2" charset="0"/>
              </a:rPr>
              <a:t>02 </a:t>
            </a:r>
            <a:r>
              <a:rPr lang="es-ES_tradnl" sz="1400" dirty="0">
                <a:latin typeface="Avenir Book" panose="02000503020000020003" pitchFamily="2" charset="0"/>
              </a:rPr>
              <a:t>de diciembre de </a:t>
            </a:r>
            <a:r>
              <a:rPr lang="es-ES_tradnl" sz="1400" dirty="0" smtClean="0">
                <a:latin typeface="Avenir Book" panose="02000503020000020003" pitchFamily="2" charset="0"/>
              </a:rPr>
              <a:t>2022), </a:t>
            </a:r>
            <a:r>
              <a:rPr lang="es-ES_tradnl" sz="1400" dirty="0">
                <a:latin typeface="Avenir Book" panose="02000503020000020003" pitchFamily="2" charset="0"/>
              </a:rPr>
              <a:t>deberás ingresar al Portal del Alumno en el menú </a:t>
            </a:r>
            <a:r>
              <a:rPr lang="es-ES_tradnl" sz="1400" b="1" dirty="0">
                <a:latin typeface="Avenir Book" panose="02000503020000020003" pitchFamily="2" charset="0"/>
              </a:rPr>
              <a:t>Estadías</a:t>
            </a:r>
            <a:r>
              <a:rPr lang="es-ES_tradnl" sz="1400" dirty="0">
                <a:latin typeface="Avenir Book" panose="02000503020000020003" pitchFamily="2" charset="0"/>
              </a:rPr>
              <a:t> para capturar la información referente a la empresa de tu Estadía, </a:t>
            </a:r>
            <a:r>
              <a:rPr lang="es-MX" sz="1400" dirty="0">
                <a:latin typeface="Avenir Book" panose="02000503020000020003" pitchFamily="2" charset="0"/>
              </a:rPr>
              <a:t>cuando hayas terminado dar clic en GUARDAR</a:t>
            </a:r>
            <a:r>
              <a:rPr lang="es-ES_tradnl" sz="1400" dirty="0">
                <a:latin typeface="Avenir Book" panose="02000503020000020003" pitchFamily="2" charset="0"/>
              </a:rPr>
              <a:t>.</a:t>
            </a:r>
          </a:p>
          <a:p>
            <a:pPr marL="457200" indent="-457200" algn="just" eaLnBrk="0" hangingPunct="0">
              <a:buFont typeface="+mj-lt"/>
              <a:buAutoNum type="arabicPeriod"/>
              <a:tabLst>
                <a:tab pos="457200" algn="l"/>
              </a:tabLst>
              <a:defRPr/>
            </a:pPr>
            <a:endParaRPr lang="es-ES_tradnl" sz="1400"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sz="1400" dirty="0">
                <a:latin typeface="Avenir Book" panose="02000503020000020003" pitchFamily="2" charset="0"/>
              </a:rPr>
              <a:t>En cuanto tu Asesor de Estadía apruebe la información que ingresaste, se podrá generar la carta de presentación que recibirás vía email o presencial según corresponda. </a:t>
            </a:r>
          </a:p>
          <a:p>
            <a:pPr marL="457200" indent="-457200" algn="just" eaLnBrk="0" hangingPunct="0">
              <a:buFont typeface="+mj-lt"/>
              <a:buAutoNum type="arabicPeriod"/>
              <a:tabLst>
                <a:tab pos="457200" algn="l"/>
              </a:tabLst>
              <a:defRPr/>
            </a:pPr>
            <a:endParaRPr lang="es-MX" sz="1400"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sz="1400" dirty="0">
                <a:latin typeface="Avenir Book" panose="02000503020000020003" pitchFamily="2" charset="0"/>
              </a:rPr>
              <a:t>Complementar los datos de la empresa en el mismo apartado de Estadías de tu Portal de Alumno, a partir de ese momento, tu Asesor de Estadía será el encargado de dar seguimiento a tu proyecto.</a:t>
            </a:r>
          </a:p>
          <a:p>
            <a:pPr marL="457200" indent="-457200" algn="just" eaLnBrk="0" hangingPunct="0">
              <a:buFont typeface="+mj-lt"/>
              <a:buAutoNum type="arabicPeriod"/>
              <a:tabLst>
                <a:tab pos="457200" algn="l"/>
              </a:tabLst>
              <a:defRPr/>
            </a:pPr>
            <a:endParaRPr lang="es-MX" sz="1400" dirty="0">
              <a:latin typeface="Avenir Book" panose="02000503020000020003" pitchFamily="2" charset="0"/>
            </a:endParaRPr>
          </a:p>
          <a:p>
            <a:pPr marL="457200" indent="-457200" algn="just" eaLnBrk="0" hangingPunct="0">
              <a:buFont typeface="+mj-lt"/>
              <a:buAutoNum type="arabicPeriod"/>
              <a:tabLst>
                <a:tab pos="457200" algn="l"/>
              </a:tabLst>
              <a:defRPr/>
            </a:pPr>
            <a:r>
              <a:rPr lang="es-ES_tradnl" sz="1400" dirty="0">
                <a:latin typeface="Avenir Book" panose="02000503020000020003" pitchFamily="2" charset="0"/>
              </a:rPr>
              <a:t>Concluir satisfactoriamente el proyecto de estadía, correspondiente al 11º cuatrimestre.</a:t>
            </a:r>
          </a:p>
          <a:p>
            <a:pPr marL="457200" indent="-457200" algn="just" eaLnBrk="0" hangingPunct="0">
              <a:buFont typeface="+mj-lt"/>
              <a:buAutoNum type="arabicPeriod"/>
              <a:tabLst>
                <a:tab pos="457200" algn="l"/>
              </a:tabLst>
              <a:defRPr/>
            </a:pPr>
            <a:endParaRPr lang="es-MX" sz="1400" dirty="0">
              <a:latin typeface="Avenir Book" panose="02000503020000020003" pitchFamily="2" charset="0"/>
            </a:endParaRPr>
          </a:p>
          <a:p>
            <a:pPr marL="457200" indent="-457200" algn="just" eaLnBrk="0" hangingPunct="0">
              <a:buFont typeface="+mj-lt"/>
              <a:buAutoNum type="arabicPeriod"/>
              <a:defRPr/>
            </a:pPr>
            <a:r>
              <a:rPr lang="es-ES_tradnl" sz="1400" dirty="0">
                <a:latin typeface="Avenir Book" panose="02000503020000020003" pitchFamily="2" charset="0"/>
              </a:rPr>
              <a:t>Descargar del Portal del Alumno el recibo de pago por concepto de Trámite de Titulación, ingresando al </a:t>
            </a:r>
            <a:r>
              <a:rPr lang="es-ES_tradnl" sz="1400" b="1" dirty="0">
                <a:latin typeface="Avenir Book" panose="02000503020000020003" pitchFamily="2" charset="0"/>
              </a:rPr>
              <a:t>menú Pagos en línea -&gt; Otros pagos -&gt; Elegir el concepto “TRAMITE DE TITULACIÓN Y CÉDULA PROFESIONAL ING. (SJR)” </a:t>
            </a:r>
            <a:r>
              <a:rPr lang="es-ES_tradnl" sz="1400" dirty="0">
                <a:latin typeface="Avenir Book" panose="02000503020000020003" pitchFamily="2" charset="0"/>
              </a:rPr>
              <a:t>y realizar el pago en el banco autorizado.</a:t>
            </a:r>
          </a:p>
        </p:txBody>
      </p:sp>
    </p:spTree>
    <p:extLst>
      <p:ext uri="{BB962C8B-B14F-4D97-AF65-F5344CB8AC3E}">
        <p14:creationId xmlns:p14="http://schemas.microsoft.com/office/powerpoint/2010/main" val="216114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775785" y="1548086"/>
            <a:ext cx="8215311" cy="4704255"/>
          </a:xfrm>
          <a:prstGeom prst="rect">
            <a:avLst/>
          </a:prstGeom>
          <a:noFill/>
          <a:ln w="57150" cmpd="thinThick">
            <a:solidFill>
              <a:schemeClr val="tx1"/>
            </a:solidFill>
            <a:miter lim="800000"/>
            <a:headEnd/>
            <a:tailEnd/>
          </a:ln>
        </p:spPr>
        <p:txBody>
          <a:bodyPr/>
          <a:lstStyle/>
          <a:p>
            <a:pPr marL="342900" indent="-342900" algn="just" eaLnBrk="0" hangingPunct="0">
              <a:buFont typeface="+mj-lt"/>
              <a:buAutoNum type="arabicPeriod" startAt="7"/>
              <a:tabLst>
                <a:tab pos="457200" algn="l"/>
              </a:tabLst>
              <a:defRPr/>
            </a:pPr>
            <a:r>
              <a:rPr lang="es-MX" sz="1400" dirty="0">
                <a:latin typeface="Avenir Book" panose="02000503020000020003" pitchFamily="2" charset="0"/>
              </a:rPr>
              <a:t>Responder y entregar la encuesta de Egresado en la Dirección de Vinculación (Coordinación de Relaciones con el Sector Productivo).</a:t>
            </a:r>
          </a:p>
          <a:p>
            <a:pPr marL="342900" indent="-342900" algn="just" eaLnBrk="0" hangingPunct="0">
              <a:buFont typeface="+mj-lt"/>
              <a:buAutoNum type="arabicPeriod" startAt="7"/>
              <a:tabLst>
                <a:tab pos="457200" algn="l"/>
              </a:tabLst>
              <a:defRPr/>
            </a:pPr>
            <a:endParaRPr lang="es-MX" sz="1400" dirty="0">
              <a:latin typeface="Avenir Book" panose="02000503020000020003" pitchFamily="2" charset="0"/>
            </a:endParaRPr>
          </a:p>
          <a:p>
            <a:pPr marL="342900" indent="-342900" algn="just" eaLnBrk="0" hangingPunct="0">
              <a:buFont typeface="+mj-lt"/>
              <a:buAutoNum type="arabicPeriod" startAt="7"/>
              <a:tabLst>
                <a:tab pos="457200" algn="l"/>
              </a:tabLst>
              <a:defRPr/>
            </a:pPr>
            <a:r>
              <a:rPr lang="es-ES" sz="1400" dirty="0">
                <a:latin typeface="Avenir Book" panose="02000503020000020003" pitchFamily="2" charset="0"/>
              </a:rPr>
              <a:t>Entregar el libro </a:t>
            </a:r>
            <a:r>
              <a:rPr lang="es-ES" sz="1400" dirty="0" smtClean="0">
                <a:latin typeface="Avenir Book" panose="02000503020000020003" pitchFamily="2" charset="0"/>
              </a:rPr>
              <a:t>o equipo de laboratorio en </a:t>
            </a:r>
            <a:r>
              <a:rPr lang="es-ES" sz="1400" dirty="0">
                <a:latin typeface="Avenir Book" panose="02000503020000020003" pitchFamily="2" charset="0"/>
              </a:rPr>
              <a:t>calidad de donación al Departamento de Servicios </a:t>
            </a:r>
            <a:r>
              <a:rPr lang="es-ES" sz="1400" dirty="0" smtClean="0">
                <a:latin typeface="Avenir Book" panose="02000503020000020003" pitchFamily="2" charset="0"/>
              </a:rPr>
              <a:t>Bibliotecarios o su Dirección de Carrera según indicaciones previas.</a:t>
            </a:r>
            <a:endParaRPr lang="es-MX" sz="1400" dirty="0">
              <a:latin typeface="Avenir Book" panose="02000503020000020003" pitchFamily="2" charset="0"/>
            </a:endParaRPr>
          </a:p>
          <a:p>
            <a:pPr marL="342900" indent="-342900" algn="just" eaLnBrk="0" hangingPunct="0">
              <a:buFont typeface="+mj-lt"/>
              <a:buAutoNum type="arabicPeriod" startAt="7"/>
              <a:tabLst>
                <a:tab pos="457200" algn="l"/>
              </a:tabLst>
              <a:defRPr/>
            </a:pPr>
            <a:endParaRPr lang="es-MX" sz="1400" dirty="0">
              <a:latin typeface="Avenir Book" panose="02000503020000020003" pitchFamily="2" charset="0"/>
            </a:endParaRPr>
          </a:p>
          <a:p>
            <a:pPr marL="342900" indent="-342900" algn="just" eaLnBrk="0" hangingPunct="0">
              <a:buFont typeface="+mj-lt"/>
              <a:buAutoNum type="arabicPeriod" startAt="7"/>
              <a:tabLst>
                <a:tab pos="457200" algn="l"/>
              </a:tabLst>
              <a:defRPr/>
            </a:pPr>
            <a:r>
              <a:rPr lang="es-MX" sz="1400" dirty="0">
                <a:latin typeface="Avenir Book" panose="02000503020000020003" pitchFamily="2" charset="0"/>
              </a:rPr>
              <a:t>Verificar en el Portal del Alumno, que no tengas adeudos de documentación oficial, materiales de almacén, material bibliográfico, encuestas por contestar, pagos, etc.</a:t>
            </a:r>
          </a:p>
          <a:p>
            <a:pPr marL="342900" indent="-342900" algn="just" eaLnBrk="0" hangingPunct="0">
              <a:buFont typeface="+mj-lt"/>
              <a:buAutoNum type="arabicPeriod" startAt="7"/>
              <a:tabLst>
                <a:tab pos="457200" algn="l"/>
              </a:tabLst>
              <a:defRPr/>
            </a:pPr>
            <a:endParaRPr lang="es-MX" sz="1400" dirty="0">
              <a:latin typeface="Avenir Book" panose="02000503020000020003" pitchFamily="2" charset="0"/>
            </a:endParaRPr>
          </a:p>
          <a:p>
            <a:pPr marL="342900" indent="-342900" algn="just" eaLnBrk="0" hangingPunct="0">
              <a:buFont typeface="+mj-lt"/>
              <a:buAutoNum type="arabicPeriod" startAt="7"/>
              <a:tabLst>
                <a:tab pos="457200" algn="l"/>
              </a:tabLst>
              <a:defRPr/>
            </a:pPr>
            <a:r>
              <a:rPr lang="es-MX" sz="1400" dirty="0">
                <a:latin typeface="Avenir Book" panose="02000503020000020003" pitchFamily="2" charset="0"/>
              </a:rPr>
              <a:t>Una vez aprobada la Memoria de Estadía por parte del Asesor, deberás ingresar a: </a:t>
            </a:r>
            <a:r>
              <a:rPr lang="es-MX" sz="1400" b="1" dirty="0">
                <a:latin typeface="Avenir Book" panose="02000503020000020003" pitchFamily="2" charset="0"/>
              </a:rPr>
              <a:t>Portal del Alumno -&gt;Académicos -&gt;Estadías -&gt;</a:t>
            </a:r>
            <a:r>
              <a:rPr lang="es-MX" sz="1400" dirty="0">
                <a:latin typeface="Avenir Book" panose="02000503020000020003" pitchFamily="2" charset="0"/>
              </a:rPr>
              <a:t> en donde encontraras un documento en formato .</a:t>
            </a:r>
            <a:r>
              <a:rPr lang="es-MX" sz="1400" dirty="0" err="1">
                <a:latin typeface="Avenir Book" panose="02000503020000020003" pitchFamily="2" charset="0"/>
              </a:rPr>
              <a:t>pdf</a:t>
            </a:r>
            <a:r>
              <a:rPr lang="es-MX" sz="1400" dirty="0">
                <a:latin typeface="Avenir Book" panose="02000503020000020003" pitchFamily="2" charset="0"/>
              </a:rPr>
              <a:t> descargable con el nombre de </a:t>
            </a:r>
            <a:r>
              <a:rPr lang="es-MX" sz="1400" b="1" dirty="0">
                <a:latin typeface="Avenir Book" panose="02000503020000020003" pitchFamily="2" charset="0"/>
              </a:rPr>
              <a:t>Manual Alumno, </a:t>
            </a:r>
            <a:r>
              <a:rPr lang="es-MX" sz="1400" dirty="0">
                <a:latin typeface="Avenir Book" panose="02000503020000020003" pitchFamily="2" charset="0"/>
              </a:rPr>
              <a:t>en el cual se describe paso a paso el proceso de titulación electrónica, el cual deberás seguir puntualmente para que al termino de la misma se generen satisfactoriamente los siguientes documentos:</a:t>
            </a:r>
          </a:p>
          <a:p>
            <a:pPr marL="342900" indent="-342900" algn="just" eaLnBrk="0" hangingPunct="0">
              <a:buFont typeface="+mj-lt"/>
              <a:buAutoNum type="arabicPeriod" startAt="7"/>
              <a:tabLst>
                <a:tab pos="457200" algn="l"/>
              </a:tabLst>
              <a:defRPr/>
            </a:pPr>
            <a:endParaRPr lang="es-MX" sz="1400" dirty="0">
              <a:latin typeface="Avenir Book" panose="02000503020000020003" pitchFamily="2" charset="0"/>
            </a:endParaRPr>
          </a:p>
          <a:p>
            <a:pPr lvl="2" algn="just" eaLnBrk="0" hangingPunct="0">
              <a:defRPr/>
            </a:pPr>
            <a:r>
              <a:rPr lang="es-MX" sz="1400" dirty="0">
                <a:latin typeface="Avenir Book" panose="02000503020000020003" pitchFamily="2" charset="0"/>
              </a:rPr>
              <a:t>a) Oficio de Autorización y Aprobación de la Memoria de Estadía.</a:t>
            </a:r>
          </a:p>
          <a:p>
            <a:pPr lvl="2" algn="just" eaLnBrk="0" hangingPunct="0">
              <a:defRPr/>
            </a:pPr>
            <a:r>
              <a:rPr lang="es-MX" sz="1400" dirty="0">
                <a:latin typeface="Avenir Book" panose="02000503020000020003" pitchFamily="2" charset="0"/>
              </a:rPr>
              <a:t>b) Calificaciones del Alumno en su Estadía en el Sector Productivo.</a:t>
            </a:r>
          </a:p>
          <a:p>
            <a:pPr lvl="2" algn="just" eaLnBrk="0" hangingPunct="0">
              <a:defRPr/>
            </a:pPr>
            <a:r>
              <a:rPr lang="es-MX" sz="1400" dirty="0">
                <a:latin typeface="Avenir Book" panose="02000503020000020003" pitchFamily="2" charset="0"/>
              </a:rPr>
              <a:t>c) Acta de Toma de Protesta.</a:t>
            </a:r>
          </a:p>
          <a:p>
            <a:pPr lvl="2" algn="just" eaLnBrk="0" hangingPunct="0">
              <a:defRPr/>
            </a:pPr>
            <a:r>
              <a:rPr lang="es-MX" sz="1400" dirty="0">
                <a:latin typeface="Avenir Book" panose="02000503020000020003" pitchFamily="2" charset="0"/>
              </a:rPr>
              <a:t>d) Formato de no adeudo.</a:t>
            </a:r>
          </a:p>
          <a:p>
            <a:pPr lvl="2" algn="just" eaLnBrk="0" hangingPunct="0">
              <a:defRPr/>
            </a:pPr>
            <a:r>
              <a:rPr lang="es-MX" sz="1400" dirty="0">
                <a:latin typeface="Avenir Book" panose="02000503020000020003" pitchFamily="2" charset="0"/>
              </a:rPr>
              <a:t>e) Documento de confirmación de datos para el trámite de cédula profesional electrónica.</a:t>
            </a:r>
          </a:p>
          <a:p>
            <a:pPr marL="342900" indent="-342900" algn="just" eaLnBrk="0" hangingPunct="0">
              <a:buFont typeface="+mj-lt"/>
              <a:buAutoNum type="arabicPeriod" startAt="11"/>
              <a:defRPr/>
            </a:pPr>
            <a:endParaRPr lang="es-MX" sz="1500" dirty="0">
              <a:latin typeface="Avenir Book" panose="02000503020000020003" pitchFamily="2" charset="0"/>
            </a:endParaRPr>
          </a:p>
          <a:p>
            <a:pPr algn="just" eaLnBrk="0" hangingPunct="0">
              <a:defRPr/>
            </a:pPr>
            <a:endParaRPr lang="es-ES_tradnl" sz="1500" dirty="0">
              <a:latin typeface="Avenir Book" panose="02000503020000020003" pitchFamily="2" charset="0"/>
            </a:endParaRPr>
          </a:p>
        </p:txBody>
      </p:sp>
      <p:sp>
        <p:nvSpPr>
          <p:cNvPr id="7" name="Marcador de texto 1"/>
          <p:cNvSpPr>
            <a:spLocks noGrp="1"/>
          </p:cNvSpPr>
          <p:nvPr>
            <p:ph type="body" sz="quarter" idx="13"/>
          </p:nvPr>
        </p:nvSpPr>
        <p:spPr>
          <a:xfrm>
            <a:off x="1125538" y="732111"/>
            <a:ext cx="10539144" cy="815975"/>
          </a:xfrm>
        </p:spPr>
        <p:txBody>
          <a:bodyPr>
            <a:normAutofit fontScale="85000" lnSpcReduction="10000"/>
          </a:bodyPr>
          <a:lstStyle/>
          <a:p>
            <a:r>
              <a:rPr lang="es-ES_tradnl" sz="2900" dirty="0">
                <a:solidFill>
                  <a:prstClr val="black"/>
                </a:solidFill>
                <a:latin typeface="Avenir Black" panose="020B0803020203020204" pitchFamily="34" charset="0"/>
                <a:ea typeface="+mj-ea"/>
                <a:cs typeface="+mj-cs"/>
              </a:rPr>
              <a:t>GUÍA DE 13  PASOS PARA REALIZAR EL TRÁMITE DE TITULACIÓN</a:t>
            </a:r>
            <a:r>
              <a:rPr lang="es-ES_tradnl" u="sng" dirty="0">
                <a:solidFill>
                  <a:srgbClr val="44546A"/>
                </a:solidFill>
                <a:latin typeface="Avenir Black" panose="020B0803020203020204" pitchFamily="34" charset="0"/>
                <a:ea typeface="+mj-ea"/>
                <a:cs typeface="+mj-cs"/>
              </a:rPr>
              <a:t/>
            </a:r>
            <a:br>
              <a:rPr lang="es-ES_tradnl" u="sng" dirty="0">
                <a:solidFill>
                  <a:srgbClr val="44546A"/>
                </a:solidFill>
                <a:latin typeface="Avenir Black" panose="020B0803020203020204" pitchFamily="34" charset="0"/>
                <a:ea typeface="+mj-ea"/>
                <a:cs typeface="+mj-cs"/>
              </a:rPr>
            </a:br>
            <a:endParaRPr lang="es-MX" dirty="0">
              <a:latin typeface="Avenir Black" panose="020B0803020203020204" pitchFamily="34" charset="0"/>
            </a:endParaRPr>
          </a:p>
        </p:txBody>
      </p:sp>
    </p:spTree>
    <p:extLst>
      <p:ext uri="{BB962C8B-B14F-4D97-AF65-F5344CB8AC3E}">
        <p14:creationId xmlns:p14="http://schemas.microsoft.com/office/powerpoint/2010/main" val="266413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UT-blanco">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blanco" id="{2E1119EE-ECBF-C64B-9F77-0F97A20045F0}" vid="{7313A7F8-C0A7-F743-BCA5-DEEED2003BC1}"/>
    </a:ext>
  </a:extLst>
</a:theme>
</file>

<file path=docProps/app.xml><?xml version="1.0" encoding="utf-8"?>
<Properties xmlns="http://schemas.openxmlformats.org/officeDocument/2006/extended-properties" xmlns:vt="http://schemas.openxmlformats.org/officeDocument/2006/docPropsVTypes">
  <Template>UT-blanco</Template>
  <TotalTime>351</TotalTime>
  <Words>1914</Words>
  <Application>Microsoft Office PowerPoint</Application>
  <PresentationFormat>Personalizado</PresentationFormat>
  <Paragraphs>113</Paragraphs>
  <Slides>15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15</vt:i4>
      </vt:variant>
    </vt:vector>
  </HeadingPairs>
  <TitlesOfParts>
    <vt:vector size="25" baseType="lpstr">
      <vt:lpstr>Arial</vt:lpstr>
      <vt:lpstr>Arial Black</vt:lpstr>
      <vt:lpstr>Avenir Black</vt:lpstr>
      <vt:lpstr>Avenir Book</vt:lpstr>
      <vt:lpstr>Avenir Heavy</vt:lpstr>
      <vt:lpstr>Avenir LT Std 45 Book</vt:lpstr>
      <vt:lpstr>Avenir Medium</vt:lpstr>
      <vt:lpstr>Calibri</vt:lpstr>
      <vt:lpstr>Wingdings</vt:lpstr>
      <vt:lpstr>UT-blanco</vt:lpstr>
      <vt:lpstr>Requerimientos para trámite de titulación y expedición de Título y Cédula Profesional electrónicos.</vt:lpstr>
      <vt:lpstr>Estudiantes del Nivel  Licenciatura que egresaran en el mes de abril del 2023.</vt:lpstr>
      <vt:lpstr>Presentación de PowerPoint</vt:lpstr>
      <vt:lpstr>Presentación de PowerPoint</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POR SU ATENCIÓN, 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UTSJCP14950</cp:lastModifiedBy>
  <cp:revision>38</cp:revision>
  <dcterms:created xsi:type="dcterms:W3CDTF">2021-10-11T14:30:24Z</dcterms:created>
  <dcterms:modified xsi:type="dcterms:W3CDTF">2022-10-17T15:32:51Z</dcterms:modified>
</cp:coreProperties>
</file>