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2" r:id="rId7"/>
    <p:sldId id="271" r:id="rId8"/>
    <p:sldId id="272" r:id="rId9"/>
    <p:sldId id="263" r:id="rId10"/>
    <p:sldId id="264" r:id="rId11"/>
    <p:sldId id="265" r:id="rId12"/>
    <p:sldId id="266" r:id="rId13"/>
    <p:sldId id="273" r:id="rId14"/>
    <p:sldId id="267" r:id="rId15"/>
    <p:sldId id="268" r:id="rId16"/>
    <p:sldId id="269" r:id="rId17"/>
    <p:sldId id="274" r:id="rId18"/>
    <p:sldId id="270" r:id="rId19"/>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3"/>
    <p:restoredTop sz="94674"/>
  </p:normalViewPr>
  <p:slideViewPr>
    <p:cSldViewPr snapToGrid="0" snapToObjects="1">
      <p:cViewPr>
        <p:scale>
          <a:sx n="80" d="100"/>
          <a:sy n="80" d="100"/>
        </p:scale>
        <p:origin x="276" y="-522"/>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E6FEDE-F7A3-46B4-807C-76578BC532F1}" type="datetimeFigureOut">
              <a:rPr lang="en-US" smtClean="0"/>
              <a:t>2/13/2023</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973F47-388D-4FE1-804E-540AF20EDE73}" type="slidenum">
              <a:rPr lang="en-US" smtClean="0"/>
              <a:t>‹Nº›</a:t>
            </a:fld>
            <a:endParaRPr lang="en-US"/>
          </a:p>
        </p:txBody>
      </p:sp>
    </p:spTree>
    <p:extLst>
      <p:ext uri="{BB962C8B-B14F-4D97-AF65-F5344CB8AC3E}">
        <p14:creationId xmlns:p14="http://schemas.microsoft.com/office/powerpoint/2010/main" val="1757221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99973F47-388D-4FE1-804E-540AF20EDE73}" type="slidenum">
              <a:rPr lang="en-US" smtClean="0"/>
              <a:t>5</a:t>
            </a:fld>
            <a:endParaRPr lang="en-US"/>
          </a:p>
        </p:txBody>
      </p:sp>
    </p:spTree>
    <p:extLst>
      <p:ext uri="{BB962C8B-B14F-4D97-AF65-F5344CB8AC3E}">
        <p14:creationId xmlns:p14="http://schemas.microsoft.com/office/powerpoint/2010/main" val="1649799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99973F47-388D-4FE1-804E-540AF20EDE73}" type="slidenum">
              <a:rPr lang="en-US" smtClean="0"/>
              <a:t>6</a:t>
            </a:fld>
            <a:endParaRPr lang="en-US"/>
          </a:p>
        </p:txBody>
      </p:sp>
    </p:spTree>
    <p:extLst>
      <p:ext uri="{BB962C8B-B14F-4D97-AF65-F5344CB8AC3E}">
        <p14:creationId xmlns:p14="http://schemas.microsoft.com/office/powerpoint/2010/main" val="2228993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F99E6A-FCE6-6749-8E4A-330895AAA98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63C1FCA1-CC62-164B-B1F0-F5A476C0A5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E4F48354-E00B-0646-9754-7A77B7D13522}"/>
              </a:ext>
            </a:extLst>
          </p:cNvPr>
          <p:cNvSpPr>
            <a:spLocks noGrp="1"/>
          </p:cNvSpPr>
          <p:nvPr>
            <p:ph type="dt" sz="half" idx="10"/>
          </p:nvPr>
        </p:nvSpPr>
        <p:spPr/>
        <p:txBody>
          <a:bodyPr/>
          <a:lstStyle/>
          <a:p>
            <a:fld id="{73E1B0BD-5392-BC4E-A4E8-96FD9A742288}" type="datetimeFigureOut">
              <a:rPr lang="es-MX" smtClean="0"/>
              <a:t>13/02/2023</a:t>
            </a:fld>
            <a:endParaRPr lang="es-MX"/>
          </a:p>
        </p:txBody>
      </p:sp>
      <p:sp>
        <p:nvSpPr>
          <p:cNvPr id="5" name="Marcador de pie de página 4">
            <a:extLst>
              <a:ext uri="{FF2B5EF4-FFF2-40B4-BE49-F238E27FC236}">
                <a16:creationId xmlns:a16="http://schemas.microsoft.com/office/drawing/2014/main" id="{D4853079-B5DA-2D44-8AAB-81DD3CE262F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B0F6833-B051-C44F-8695-9C14F7EA0E9C}"/>
              </a:ext>
            </a:extLst>
          </p:cNvPr>
          <p:cNvSpPr>
            <a:spLocks noGrp="1"/>
          </p:cNvSpPr>
          <p:nvPr>
            <p:ph type="sldNum" sz="quarter" idx="12"/>
          </p:nvPr>
        </p:nvSpPr>
        <p:spPr/>
        <p:txBody>
          <a:bodyPr/>
          <a:lstStyle/>
          <a:p>
            <a:fld id="{993B0CCE-C151-9640-9E56-01AC37A6852C}" type="slidenum">
              <a:rPr lang="es-MX" smtClean="0"/>
              <a:t>‹Nº›</a:t>
            </a:fld>
            <a:endParaRPr lang="es-MX"/>
          </a:p>
        </p:txBody>
      </p:sp>
    </p:spTree>
    <p:extLst>
      <p:ext uri="{BB962C8B-B14F-4D97-AF65-F5344CB8AC3E}">
        <p14:creationId xmlns:p14="http://schemas.microsoft.com/office/powerpoint/2010/main" val="3803869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641ADD-4B4C-3F44-AAA1-1249448AEDE8}"/>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0309BEB9-4170-2D4A-A421-F36D3F4B9C72}"/>
              </a:ext>
            </a:extLst>
          </p:cNvPr>
          <p:cNvSpPr>
            <a:spLocks noGrp="1"/>
          </p:cNvSpPr>
          <p:nvPr>
            <p:ph type="body" orient="vert" idx="1"/>
          </p:nvPr>
        </p:nvSpPr>
        <p:spPr/>
        <p:txBody>
          <a:bodyPr vert="eaVert"/>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2952DDC0-E734-BC4B-A993-B555F10FAD67}"/>
              </a:ext>
            </a:extLst>
          </p:cNvPr>
          <p:cNvSpPr>
            <a:spLocks noGrp="1"/>
          </p:cNvSpPr>
          <p:nvPr>
            <p:ph type="dt" sz="half" idx="10"/>
          </p:nvPr>
        </p:nvSpPr>
        <p:spPr/>
        <p:txBody>
          <a:bodyPr/>
          <a:lstStyle/>
          <a:p>
            <a:fld id="{73E1B0BD-5392-BC4E-A4E8-96FD9A742288}" type="datetimeFigureOut">
              <a:rPr lang="es-MX" smtClean="0"/>
              <a:t>13/02/2023</a:t>
            </a:fld>
            <a:endParaRPr lang="es-MX"/>
          </a:p>
        </p:txBody>
      </p:sp>
      <p:sp>
        <p:nvSpPr>
          <p:cNvPr id="5" name="Marcador de pie de página 4">
            <a:extLst>
              <a:ext uri="{FF2B5EF4-FFF2-40B4-BE49-F238E27FC236}">
                <a16:creationId xmlns:a16="http://schemas.microsoft.com/office/drawing/2014/main" id="{E1B88D21-72BE-6D4E-9A30-19FFEF58EDF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EA54565-4061-CD49-841F-E290BF9F407F}"/>
              </a:ext>
            </a:extLst>
          </p:cNvPr>
          <p:cNvSpPr>
            <a:spLocks noGrp="1"/>
          </p:cNvSpPr>
          <p:nvPr>
            <p:ph type="sldNum" sz="quarter" idx="12"/>
          </p:nvPr>
        </p:nvSpPr>
        <p:spPr/>
        <p:txBody>
          <a:bodyPr/>
          <a:lstStyle/>
          <a:p>
            <a:fld id="{993B0CCE-C151-9640-9E56-01AC37A6852C}" type="slidenum">
              <a:rPr lang="es-MX" smtClean="0"/>
              <a:t>‹Nº›</a:t>
            </a:fld>
            <a:endParaRPr lang="es-MX"/>
          </a:p>
        </p:txBody>
      </p:sp>
    </p:spTree>
    <p:extLst>
      <p:ext uri="{BB962C8B-B14F-4D97-AF65-F5344CB8AC3E}">
        <p14:creationId xmlns:p14="http://schemas.microsoft.com/office/powerpoint/2010/main" val="1724646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330555D-26F2-C049-BDA6-80F4187C8BB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CBA24903-C2D8-E644-909F-BBAE4D28711A}"/>
              </a:ext>
            </a:extLst>
          </p:cNvPr>
          <p:cNvSpPr>
            <a:spLocks noGrp="1"/>
          </p:cNvSpPr>
          <p:nvPr>
            <p:ph type="body" orient="vert" idx="1"/>
          </p:nvPr>
        </p:nvSpPr>
        <p:spPr>
          <a:xfrm>
            <a:off x="838200" y="365125"/>
            <a:ext cx="7734300" cy="5811838"/>
          </a:xfrm>
        </p:spPr>
        <p:txBody>
          <a:bodyPr vert="eaVert"/>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E5444379-9629-BA47-8A9A-2DD3DA10E80D}"/>
              </a:ext>
            </a:extLst>
          </p:cNvPr>
          <p:cNvSpPr>
            <a:spLocks noGrp="1"/>
          </p:cNvSpPr>
          <p:nvPr>
            <p:ph type="dt" sz="half" idx="10"/>
          </p:nvPr>
        </p:nvSpPr>
        <p:spPr/>
        <p:txBody>
          <a:bodyPr/>
          <a:lstStyle/>
          <a:p>
            <a:fld id="{73E1B0BD-5392-BC4E-A4E8-96FD9A742288}" type="datetimeFigureOut">
              <a:rPr lang="es-MX" smtClean="0"/>
              <a:t>13/02/2023</a:t>
            </a:fld>
            <a:endParaRPr lang="es-MX"/>
          </a:p>
        </p:txBody>
      </p:sp>
      <p:sp>
        <p:nvSpPr>
          <p:cNvPr id="5" name="Marcador de pie de página 4">
            <a:extLst>
              <a:ext uri="{FF2B5EF4-FFF2-40B4-BE49-F238E27FC236}">
                <a16:creationId xmlns:a16="http://schemas.microsoft.com/office/drawing/2014/main" id="{91C5A6D7-69F7-0646-9EFB-8E91E85906A9}"/>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3FD9D47F-2E81-544A-9697-2A23D4CE556A}"/>
              </a:ext>
            </a:extLst>
          </p:cNvPr>
          <p:cNvSpPr>
            <a:spLocks noGrp="1"/>
          </p:cNvSpPr>
          <p:nvPr>
            <p:ph type="sldNum" sz="quarter" idx="12"/>
          </p:nvPr>
        </p:nvSpPr>
        <p:spPr/>
        <p:txBody>
          <a:bodyPr/>
          <a:lstStyle/>
          <a:p>
            <a:fld id="{993B0CCE-C151-9640-9E56-01AC37A6852C}" type="slidenum">
              <a:rPr lang="es-MX" smtClean="0"/>
              <a:t>‹Nº›</a:t>
            </a:fld>
            <a:endParaRPr lang="es-MX"/>
          </a:p>
        </p:txBody>
      </p:sp>
    </p:spTree>
    <p:extLst>
      <p:ext uri="{BB962C8B-B14F-4D97-AF65-F5344CB8AC3E}">
        <p14:creationId xmlns:p14="http://schemas.microsoft.com/office/powerpoint/2010/main" val="1441163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BAE1ED-26A1-7E43-AD5D-39A9E597AA0A}"/>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93FA6D13-22F9-A04C-AC11-F0D1A1811E0D}"/>
              </a:ext>
            </a:extLst>
          </p:cNvPr>
          <p:cNvSpPr>
            <a:spLocks noGrp="1"/>
          </p:cNvSpPr>
          <p:nvPr>
            <p:ph idx="1"/>
          </p:nvPr>
        </p:nvSpPr>
        <p:spPr/>
        <p:txBody>
          <a:bodyPr/>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54AA2F01-97E2-D54F-BD1D-40190D28727F}"/>
              </a:ext>
            </a:extLst>
          </p:cNvPr>
          <p:cNvSpPr>
            <a:spLocks noGrp="1"/>
          </p:cNvSpPr>
          <p:nvPr>
            <p:ph type="dt" sz="half" idx="10"/>
          </p:nvPr>
        </p:nvSpPr>
        <p:spPr/>
        <p:txBody>
          <a:bodyPr/>
          <a:lstStyle/>
          <a:p>
            <a:fld id="{73E1B0BD-5392-BC4E-A4E8-96FD9A742288}" type="datetimeFigureOut">
              <a:rPr lang="es-MX" smtClean="0"/>
              <a:t>13/02/2023</a:t>
            </a:fld>
            <a:endParaRPr lang="es-MX"/>
          </a:p>
        </p:txBody>
      </p:sp>
      <p:sp>
        <p:nvSpPr>
          <p:cNvPr id="5" name="Marcador de pie de página 4">
            <a:extLst>
              <a:ext uri="{FF2B5EF4-FFF2-40B4-BE49-F238E27FC236}">
                <a16:creationId xmlns:a16="http://schemas.microsoft.com/office/drawing/2014/main" id="{BA112EEA-A32D-834F-975B-8A5417B2831C}"/>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D39EC266-08F4-D047-8CBF-601AA357D0C6}"/>
              </a:ext>
            </a:extLst>
          </p:cNvPr>
          <p:cNvSpPr>
            <a:spLocks noGrp="1"/>
          </p:cNvSpPr>
          <p:nvPr>
            <p:ph type="sldNum" sz="quarter" idx="12"/>
          </p:nvPr>
        </p:nvSpPr>
        <p:spPr/>
        <p:txBody>
          <a:bodyPr/>
          <a:lstStyle/>
          <a:p>
            <a:fld id="{993B0CCE-C151-9640-9E56-01AC37A6852C}" type="slidenum">
              <a:rPr lang="es-MX" smtClean="0"/>
              <a:t>‹Nº›</a:t>
            </a:fld>
            <a:endParaRPr lang="es-MX"/>
          </a:p>
        </p:txBody>
      </p:sp>
    </p:spTree>
    <p:extLst>
      <p:ext uri="{BB962C8B-B14F-4D97-AF65-F5344CB8AC3E}">
        <p14:creationId xmlns:p14="http://schemas.microsoft.com/office/powerpoint/2010/main" val="4012407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F06C5D-703C-CD45-8239-9EC5FBB21B7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093377AC-9C20-D344-B144-6BC3863D5B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7C326E50-A5F4-8C4E-9D10-3059D8B5D922}"/>
              </a:ext>
            </a:extLst>
          </p:cNvPr>
          <p:cNvSpPr>
            <a:spLocks noGrp="1"/>
          </p:cNvSpPr>
          <p:nvPr>
            <p:ph type="dt" sz="half" idx="10"/>
          </p:nvPr>
        </p:nvSpPr>
        <p:spPr/>
        <p:txBody>
          <a:bodyPr/>
          <a:lstStyle/>
          <a:p>
            <a:fld id="{73E1B0BD-5392-BC4E-A4E8-96FD9A742288}" type="datetimeFigureOut">
              <a:rPr lang="es-MX" smtClean="0"/>
              <a:t>13/02/2023</a:t>
            </a:fld>
            <a:endParaRPr lang="es-MX"/>
          </a:p>
        </p:txBody>
      </p:sp>
      <p:sp>
        <p:nvSpPr>
          <p:cNvPr id="5" name="Marcador de pie de página 4">
            <a:extLst>
              <a:ext uri="{FF2B5EF4-FFF2-40B4-BE49-F238E27FC236}">
                <a16:creationId xmlns:a16="http://schemas.microsoft.com/office/drawing/2014/main" id="{70FED50F-DDB0-424D-8A74-155547611C8D}"/>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232A10B-E085-8043-824D-4B676D000C10}"/>
              </a:ext>
            </a:extLst>
          </p:cNvPr>
          <p:cNvSpPr>
            <a:spLocks noGrp="1"/>
          </p:cNvSpPr>
          <p:nvPr>
            <p:ph type="sldNum" sz="quarter" idx="12"/>
          </p:nvPr>
        </p:nvSpPr>
        <p:spPr/>
        <p:txBody>
          <a:bodyPr/>
          <a:lstStyle/>
          <a:p>
            <a:fld id="{993B0CCE-C151-9640-9E56-01AC37A6852C}" type="slidenum">
              <a:rPr lang="es-MX" smtClean="0"/>
              <a:t>‹Nº›</a:t>
            </a:fld>
            <a:endParaRPr lang="es-MX"/>
          </a:p>
        </p:txBody>
      </p:sp>
    </p:spTree>
    <p:extLst>
      <p:ext uri="{BB962C8B-B14F-4D97-AF65-F5344CB8AC3E}">
        <p14:creationId xmlns:p14="http://schemas.microsoft.com/office/powerpoint/2010/main" val="1948424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729227-305D-C542-9CCC-D543B3B4EDAB}"/>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D667CC39-A3A5-BE43-A4A0-0FF01A21EB65}"/>
              </a:ext>
            </a:extLst>
          </p:cNvPr>
          <p:cNvSpPr>
            <a:spLocks noGrp="1"/>
          </p:cNvSpPr>
          <p:nvPr>
            <p:ph sz="half" idx="1"/>
          </p:nvPr>
        </p:nvSpPr>
        <p:spPr>
          <a:xfrm>
            <a:off x="838200" y="1825625"/>
            <a:ext cx="5181600" cy="4351338"/>
          </a:xfrm>
        </p:spPr>
        <p:txBody>
          <a:bodyPr/>
          <a:lstStyle/>
          <a:p>
            <a:r>
              <a:rPr lang="es-ES"/>
              <a:t>Editar los estilos de texto del patrón
Segundo nivel
Tercer nivel
Cuarto nivel
Quinto nivel</a:t>
            </a:r>
            <a:endParaRPr lang="es-MX"/>
          </a:p>
        </p:txBody>
      </p:sp>
      <p:sp>
        <p:nvSpPr>
          <p:cNvPr id="4" name="Marcador de contenido 3">
            <a:extLst>
              <a:ext uri="{FF2B5EF4-FFF2-40B4-BE49-F238E27FC236}">
                <a16:creationId xmlns:a16="http://schemas.microsoft.com/office/drawing/2014/main" id="{9C82800E-3E31-A943-A736-7701F042B734}"/>
              </a:ext>
            </a:extLst>
          </p:cNvPr>
          <p:cNvSpPr>
            <a:spLocks noGrp="1"/>
          </p:cNvSpPr>
          <p:nvPr>
            <p:ph sz="half" idx="2"/>
          </p:nvPr>
        </p:nvSpPr>
        <p:spPr>
          <a:xfrm>
            <a:off x="6172200" y="1825625"/>
            <a:ext cx="5181600" cy="4351338"/>
          </a:xfrm>
        </p:spPr>
        <p:txBody>
          <a:bodyPr/>
          <a:lstStyle/>
          <a:p>
            <a:r>
              <a:rPr lang="es-ES"/>
              <a:t>Editar los estilos de texto del patrón
Segundo nivel
Tercer nivel
Cuarto nivel
Quinto nivel</a:t>
            </a:r>
            <a:endParaRPr lang="es-MX"/>
          </a:p>
        </p:txBody>
      </p:sp>
      <p:sp>
        <p:nvSpPr>
          <p:cNvPr id="5" name="Marcador de fecha 4">
            <a:extLst>
              <a:ext uri="{FF2B5EF4-FFF2-40B4-BE49-F238E27FC236}">
                <a16:creationId xmlns:a16="http://schemas.microsoft.com/office/drawing/2014/main" id="{2D66D80E-3107-C347-BFB2-C5585736CA00}"/>
              </a:ext>
            </a:extLst>
          </p:cNvPr>
          <p:cNvSpPr>
            <a:spLocks noGrp="1"/>
          </p:cNvSpPr>
          <p:nvPr>
            <p:ph type="dt" sz="half" idx="10"/>
          </p:nvPr>
        </p:nvSpPr>
        <p:spPr/>
        <p:txBody>
          <a:bodyPr/>
          <a:lstStyle/>
          <a:p>
            <a:fld id="{73E1B0BD-5392-BC4E-A4E8-96FD9A742288}" type="datetimeFigureOut">
              <a:rPr lang="es-MX" smtClean="0"/>
              <a:t>13/02/2023</a:t>
            </a:fld>
            <a:endParaRPr lang="es-MX"/>
          </a:p>
        </p:txBody>
      </p:sp>
      <p:sp>
        <p:nvSpPr>
          <p:cNvPr id="6" name="Marcador de pie de página 5">
            <a:extLst>
              <a:ext uri="{FF2B5EF4-FFF2-40B4-BE49-F238E27FC236}">
                <a16:creationId xmlns:a16="http://schemas.microsoft.com/office/drawing/2014/main" id="{02AF80F7-C15B-4C46-B498-B1C3ED01EA27}"/>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44B4B74C-792A-C34B-9210-4D1E6088123B}"/>
              </a:ext>
            </a:extLst>
          </p:cNvPr>
          <p:cNvSpPr>
            <a:spLocks noGrp="1"/>
          </p:cNvSpPr>
          <p:nvPr>
            <p:ph type="sldNum" sz="quarter" idx="12"/>
          </p:nvPr>
        </p:nvSpPr>
        <p:spPr/>
        <p:txBody>
          <a:bodyPr/>
          <a:lstStyle/>
          <a:p>
            <a:fld id="{993B0CCE-C151-9640-9E56-01AC37A6852C}" type="slidenum">
              <a:rPr lang="es-MX" smtClean="0"/>
              <a:t>‹Nº›</a:t>
            </a:fld>
            <a:endParaRPr lang="es-MX"/>
          </a:p>
        </p:txBody>
      </p:sp>
    </p:spTree>
    <p:extLst>
      <p:ext uri="{BB962C8B-B14F-4D97-AF65-F5344CB8AC3E}">
        <p14:creationId xmlns:p14="http://schemas.microsoft.com/office/powerpoint/2010/main" val="3166750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FB0195-7C69-BB47-8D78-E2725C6BA2C3}"/>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E17DC003-D285-F747-9E09-2C1C831500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MX"/>
          </a:p>
        </p:txBody>
      </p:sp>
      <p:sp>
        <p:nvSpPr>
          <p:cNvPr id="4" name="Marcador de contenido 3">
            <a:extLst>
              <a:ext uri="{FF2B5EF4-FFF2-40B4-BE49-F238E27FC236}">
                <a16:creationId xmlns:a16="http://schemas.microsoft.com/office/drawing/2014/main" id="{D3A93772-3C67-0042-B1C9-91E27944ABA3}"/>
              </a:ext>
            </a:extLst>
          </p:cNvPr>
          <p:cNvSpPr>
            <a:spLocks noGrp="1"/>
          </p:cNvSpPr>
          <p:nvPr>
            <p:ph sz="half" idx="2"/>
          </p:nvPr>
        </p:nvSpPr>
        <p:spPr>
          <a:xfrm>
            <a:off x="839788" y="2505075"/>
            <a:ext cx="5157787" cy="3684588"/>
          </a:xfrm>
        </p:spPr>
        <p:txBody>
          <a:bodyPr/>
          <a:lstStyle/>
          <a:p>
            <a:r>
              <a:rPr lang="es-ES"/>
              <a:t>Editar los estilos de texto del patrón
Segundo nivel
Tercer nivel
Cuarto nivel
Quinto nivel</a:t>
            </a:r>
            <a:endParaRPr lang="es-MX"/>
          </a:p>
        </p:txBody>
      </p:sp>
      <p:sp>
        <p:nvSpPr>
          <p:cNvPr id="5" name="Marcador de texto 4">
            <a:extLst>
              <a:ext uri="{FF2B5EF4-FFF2-40B4-BE49-F238E27FC236}">
                <a16:creationId xmlns:a16="http://schemas.microsoft.com/office/drawing/2014/main" id="{B57141A3-D10B-7A4B-ADE9-D66AC8D642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MX"/>
          </a:p>
        </p:txBody>
      </p:sp>
      <p:sp>
        <p:nvSpPr>
          <p:cNvPr id="6" name="Marcador de contenido 5">
            <a:extLst>
              <a:ext uri="{FF2B5EF4-FFF2-40B4-BE49-F238E27FC236}">
                <a16:creationId xmlns:a16="http://schemas.microsoft.com/office/drawing/2014/main" id="{99DBD5AD-3F7A-8F4A-811B-86BBADAA7574}"/>
              </a:ext>
            </a:extLst>
          </p:cNvPr>
          <p:cNvSpPr>
            <a:spLocks noGrp="1"/>
          </p:cNvSpPr>
          <p:nvPr>
            <p:ph sz="quarter" idx="4"/>
          </p:nvPr>
        </p:nvSpPr>
        <p:spPr>
          <a:xfrm>
            <a:off x="6172200" y="2505075"/>
            <a:ext cx="5183188" cy="3684588"/>
          </a:xfrm>
        </p:spPr>
        <p:txBody>
          <a:bodyPr/>
          <a:lstStyle/>
          <a:p>
            <a:r>
              <a:rPr lang="es-ES"/>
              <a:t>Editar los estilos de texto del patrón
Segundo nivel
Tercer nivel
Cuarto nivel
Quinto nivel</a:t>
            </a:r>
            <a:endParaRPr lang="es-MX"/>
          </a:p>
        </p:txBody>
      </p:sp>
      <p:sp>
        <p:nvSpPr>
          <p:cNvPr id="7" name="Marcador de fecha 6">
            <a:extLst>
              <a:ext uri="{FF2B5EF4-FFF2-40B4-BE49-F238E27FC236}">
                <a16:creationId xmlns:a16="http://schemas.microsoft.com/office/drawing/2014/main" id="{640BD8AE-B96D-304B-98B5-84094440B89A}"/>
              </a:ext>
            </a:extLst>
          </p:cNvPr>
          <p:cNvSpPr>
            <a:spLocks noGrp="1"/>
          </p:cNvSpPr>
          <p:nvPr>
            <p:ph type="dt" sz="half" idx="10"/>
          </p:nvPr>
        </p:nvSpPr>
        <p:spPr/>
        <p:txBody>
          <a:bodyPr/>
          <a:lstStyle/>
          <a:p>
            <a:fld id="{73E1B0BD-5392-BC4E-A4E8-96FD9A742288}" type="datetimeFigureOut">
              <a:rPr lang="es-MX" smtClean="0"/>
              <a:t>13/02/2023</a:t>
            </a:fld>
            <a:endParaRPr lang="es-MX"/>
          </a:p>
        </p:txBody>
      </p:sp>
      <p:sp>
        <p:nvSpPr>
          <p:cNvPr id="8" name="Marcador de pie de página 7">
            <a:extLst>
              <a:ext uri="{FF2B5EF4-FFF2-40B4-BE49-F238E27FC236}">
                <a16:creationId xmlns:a16="http://schemas.microsoft.com/office/drawing/2014/main" id="{DEDDF77A-191C-134A-9B55-25D74BC134E6}"/>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1F365D6F-87CC-4640-B6F8-B13ED65ABA4D}"/>
              </a:ext>
            </a:extLst>
          </p:cNvPr>
          <p:cNvSpPr>
            <a:spLocks noGrp="1"/>
          </p:cNvSpPr>
          <p:nvPr>
            <p:ph type="sldNum" sz="quarter" idx="12"/>
          </p:nvPr>
        </p:nvSpPr>
        <p:spPr/>
        <p:txBody>
          <a:bodyPr/>
          <a:lstStyle/>
          <a:p>
            <a:fld id="{993B0CCE-C151-9640-9E56-01AC37A6852C}" type="slidenum">
              <a:rPr lang="es-MX" smtClean="0"/>
              <a:t>‹Nº›</a:t>
            </a:fld>
            <a:endParaRPr lang="es-MX"/>
          </a:p>
        </p:txBody>
      </p:sp>
    </p:spTree>
    <p:extLst>
      <p:ext uri="{BB962C8B-B14F-4D97-AF65-F5344CB8AC3E}">
        <p14:creationId xmlns:p14="http://schemas.microsoft.com/office/powerpoint/2010/main" val="3105981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342FDD-6FEC-2B4A-A8EE-6DFC1242F056}"/>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02B39A10-2FD6-2A4E-8AF5-EE0D904ECBA5}"/>
              </a:ext>
            </a:extLst>
          </p:cNvPr>
          <p:cNvSpPr>
            <a:spLocks noGrp="1"/>
          </p:cNvSpPr>
          <p:nvPr>
            <p:ph type="dt" sz="half" idx="10"/>
          </p:nvPr>
        </p:nvSpPr>
        <p:spPr/>
        <p:txBody>
          <a:bodyPr/>
          <a:lstStyle/>
          <a:p>
            <a:fld id="{73E1B0BD-5392-BC4E-A4E8-96FD9A742288}" type="datetimeFigureOut">
              <a:rPr lang="es-MX" smtClean="0"/>
              <a:t>13/02/2023</a:t>
            </a:fld>
            <a:endParaRPr lang="es-MX"/>
          </a:p>
        </p:txBody>
      </p:sp>
      <p:sp>
        <p:nvSpPr>
          <p:cNvPr id="4" name="Marcador de pie de página 3">
            <a:extLst>
              <a:ext uri="{FF2B5EF4-FFF2-40B4-BE49-F238E27FC236}">
                <a16:creationId xmlns:a16="http://schemas.microsoft.com/office/drawing/2014/main" id="{D20ADB2D-7BD0-134A-BD3A-06CFB33B50A5}"/>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8F9C878A-186B-B845-8695-DF0A2E71A31D}"/>
              </a:ext>
            </a:extLst>
          </p:cNvPr>
          <p:cNvSpPr>
            <a:spLocks noGrp="1"/>
          </p:cNvSpPr>
          <p:nvPr>
            <p:ph type="sldNum" sz="quarter" idx="12"/>
          </p:nvPr>
        </p:nvSpPr>
        <p:spPr/>
        <p:txBody>
          <a:bodyPr/>
          <a:lstStyle/>
          <a:p>
            <a:fld id="{993B0CCE-C151-9640-9E56-01AC37A6852C}" type="slidenum">
              <a:rPr lang="es-MX" smtClean="0"/>
              <a:t>‹Nº›</a:t>
            </a:fld>
            <a:endParaRPr lang="es-MX"/>
          </a:p>
        </p:txBody>
      </p:sp>
    </p:spTree>
    <p:extLst>
      <p:ext uri="{BB962C8B-B14F-4D97-AF65-F5344CB8AC3E}">
        <p14:creationId xmlns:p14="http://schemas.microsoft.com/office/powerpoint/2010/main" val="3818223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3AC2783-C67A-EA46-A651-29A9ED8452D0}"/>
              </a:ext>
            </a:extLst>
          </p:cNvPr>
          <p:cNvSpPr>
            <a:spLocks noGrp="1"/>
          </p:cNvSpPr>
          <p:nvPr>
            <p:ph type="dt" sz="half" idx="10"/>
          </p:nvPr>
        </p:nvSpPr>
        <p:spPr/>
        <p:txBody>
          <a:bodyPr/>
          <a:lstStyle/>
          <a:p>
            <a:fld id="{73E1B0BD-5392-BC4E-A4E8-96FD9A742288}" type="datetimeFigureOut">
              <a:rPr lang="es-MX" smtClean="0"/>
              <a:t>13/02/2023</a:t>
            </a:fld>
            <a:endParaRPr lang="es-MX"/>
          </a:p>
        </p:txBody>
      </p:sp>
      <p:sp>
        <p:nvSpPr>
          <p:cNvPr id="3" name="Marcador de pie de página 2">
            <a:extLst>
              <a:ext uri="{FF2B5EF4-FFF2-40B4-BE49-F238E27FC236}">
                <a16:creationId xmlns:a16="http://schemas.microsoft.com/office/drawing/2014/main" id="{FD83FA07-B3BF-4C43-9A9A-E6CB84DF8760}"/>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15E47ABE-9D12-F345-B654-E0EFABBDE949}"/>
              </a:ext>
            </a:extLst>
          </p:cNvPr>
          <p:cNvSpPr>
            <a:spLocks noGrp="1"/>
          </p:cNvSpPr>
          <p:nvPr>
            <p:ph type="sldNum" sz="quarter" idx="12"/>
          </p:nvPr>
        </p:nvSpPr>
        <p:spPr/>
        <p:txBody>
          <a:bodyPr/>
          <a:lstStyle/>
          <a:p>
            <a:fld id="{993B0CCE-C151-9640-9E56-01AC37A6852C}" type="slidenum">
              <a:rPr lang="es-MX" smtClean="0"/>
              <a:t>‹Nº›</a:t>
            </a:fld>
            <a:endParaRPr lang="es-MX"/>
          </a:p>
        </p:txBody>
      </p:sp>
    </p:spTree>
    <p:extLst>
      <p:ext uri="{BB962C8B-B14F-4D97-AF65-F5344CB8AC3E}">
        <p14:creationId xmlns:p14="http://schemas.microsoft.com/office/powerpoint/2010/main" val="2305174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BCB83C-E6C5-014E-8141-2681655F732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AF7777C4-EC6E-764B-B623-F5CA65BF53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endParaRPr lang="es-MX"/>
          </a:p>
        </p:txBody>
      </p:sp>
      <p:sp>
        <p:nvSpPr>
          <p:cNvPr id="4" name="Marcador de texto 3">
            <a:extLst>
              <a:ext uri="{FF2B5EF4-FFF2-40B4-BE49-F238E27FC236}">
                <a16:creationId xmlns:a16="http://schemas.microsoft.com/office/drawing/2014/main" id="{47D74E83-9285-D246-8D68-981AB0CFAC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MX"/>
          </a:p>
        </p:txBody>
      </p:sp>
      <p:sp>
        <p:nvSpPr>
          <p:cNvPr id="5" name="Marcador de fecha 4">
            <a:extLst>
              <a:ext uri="{FF2B5EF4-FFF2-40B4-BE49-F238E27FC236}">
                <a16:creationId xmlns:a16="http://schemas.microsoft.com/office/drawing/2014/main" id="{D4925D44-D017-F84A-8497-C68E29E84AED}"/>
              </a:ext>
            </a:extLst>
          </p:cNvPr>
          <p:cNvSpPr>
            <a:spLocks noGrp="1"/>
          </p:cNvSpPr>
          <p:nvPr>
            <p:ph type="dt" sz="half" idx="10"/>
          </p:nvPr>
        </p:nvSpPr>
        <p:spPr/>
        <p:txBody>
          <a:bodyPr/>
          <a:lstStyle/>
          <a:p>
            <a:fld id="{73E1B0BD-5392-BC4E-A4E8-96FD9A742288}" type="datetimeFigureOut">
              <a:rPr lang="es-MX" smtClean="0"/>
              <a:t>13/02/2023</a:t>
            </a:fld>
            <a:endParaRPr lang="es-MX"/>
          </a:p>
        </p:txBody>
      </p:sp>
      <p:sp>
        <p:nvSpPr>
          <p:cNvPr id="6" name="Marcador de pie de página 5">
            <a:extLst>
              <a:ext uri="{FF2B5EF4-FFF2-40B4-BE49-F238E27FC236}">
                <a16:creationId xmlns:a16="http://schemas.microsoft.com/office/drawing/2014/main" id="{BC9EB9F9-2265-C84C-83E7-282E7E692A0F}"/>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18DBF87B-D6B8-574E-8CB5-21BF4D6E2CF6}"/>
              </a:ext>
            </a:extLst>
          </p:cNvPr>
          <p:cNvSpPr>
            <a:spLocks noGrp="1"/>
          </p:cNvSpPr>
          <p:nvPr>
            <p:ph type="sldNum" sz="quarter" idx="12"/>
          </p:nvPr>
        </p:nvSpPr>
        <p:spPr/>
        <p:txBody>
          <a:bodyPr/>
          <a:lstStyle/>
          <a:p>
            <a:fld id="{993B0CCE-C151-9640-9E56-01AC37A6852C}" type="slidenum">
              <a:rPr lang="es-MX" smtClean="0"/>
              <a:t>‹Nº›</a:t>
            </a:fld>
            <a:endParaRPr lang="es-MX"/>
          </a:p>
        </p:txBody>
      </p:sp>
    </p:spTree>
    <p:extLst>
      <p:ext uri="{BB962C8B-B14F-4D97-AF65-F5344CB8AC3E}">
        <p14:creationId xmlns:p14="http://schemas.microsoft.com/office/powerpoint/2010/main" val="243999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0A7135-629F-7D4A-9FC3-83699A59B50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031D2117-CC53-E84F-AEC7-661741BD52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C02A5947-5223-8C4A-9516-A1E67A223C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MX"/>
          </a:p>
        </p:txBody>
      </p:sp>
      <p:sp>
        <p:nvSpPr>
          <p:cNvPr id="5" name="Marcador de fecha 4">
            <a:extLst>
              <a:ext uri="{FF2B5EF4-FFF2-40B4-BE49-F238E27FC236}">
                <a16:creationId xmlns:a16="http://schemas.microsoft.com/office/drawing/2014/main" id="{B6B808A9-320A-574A-8879-341678D5D97A}"/>
              </a:ext>
            </a:extLst>
          </p:cNvPr>
          <p:cNvSpPr>
            <a:spLocks noGrp="1"/>
          </p:cNvSpPr>
          <p:nvPr>
            <p:ph type="dt" sz="half" idx="10"/>
          </p:nvPr>
        </p:nvSpPr>
        <p:spPr/>
        <p:txBody>
          <a:bodyPr/>
          <a:lstStyle/>
          <a:p>
            <a:fld id="{73E1B0BD-5392-BC4E-A4E8-96FD9A742288}" type="datetimeFigureOut">
              <a:rPr lang="es-MX" smtClean="0"/>
              <a:t>13/02/2023</a:t>
            </a:fld>
            <a:endParaRPr lang="es-MX"/>
          </a:p>
        </p:txBody>
      </p:sp>
      <p:sp>
        <p:nvSpPr>
          <p:cNvPr id="6" name="Marcador de pie de página 5">
            <a:extLst>
              <a:ext uri="{FF2B5EF4-FFF2-40B4-BE49-F238E27FC236}">
                <a16:creationId xmlns:a16="http://schemas.microsoft.com/office/drawing/2014/main" id="{A04D9CFE-5ECF-F449-9914-2FFFD847063F}"/>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ECD61722-4678-F045-9C5C-7489F4344B25}"/>
              </a:ext>
            </a:extLst>
          </p:cNvPr>
          <p:cNvSpPr>
            <a:spLocks noGrp="1"/>
          </p:cNvSpPr>
          <p:nvPr>
            <p:ph type="sldNum" sz="quarter" idx="12"/>
          </p:nvPr>
        </p:nvSpPr>
        <p:spPr/>
        <p:txBody>
          <a:bodyPr/>
          <a:lstStyle/>
          <a:p>
            <a:fld id="{993B0CCE-C151-9640-9E56-01AC37A6852C}" type="slidenum">
              <a:rPr lang="es-MX" smtClean="0"/>
              <a:t>‹Nº›</a:t>
            </a:fld>
            <a:endParaRPr lang="es-MX"/>
          </a:p>
        </p:txBody>
      </p:sp>
    </p:spTree>
    <p:extLst>
      <p:ext uri="{BB962C8B-B14F-4D97-AF65-F5344CB8AC3E}">
        <p14:creationId xmlns:p14="http://schemas.microsoft.com/office/powerpoint/2010/main" val="829927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D7C0D5D-D3A5-A04C-AB37-DBA31AC552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29AC6232-4770-A441-A0F7-1DE33941EA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22EEE10B-74E6-984B-BCAD-5244DD21D3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E1B0BD-5392-BC4E-A4E8-96FD9A742288}" type="datetimeFigureOut">
              <a:rPr lang="es-MX" smtClean="0"/>
              <a:t>13/02/2023</a:t>
            </a:fld>
            <a:endParaRPr lang="es-MX"/>
          </a:p>
        </p:txBody>
      </p:sp>
      <p:sp>
        <p:nvSpPr>
          <p:cNvPr id="5" name="Marcador de pie de página 4">
            <a:extLst>
              <a:ext uri="{FF2B5EF4-FFF2-40B4-BE49-F238E27FC236}">
                <a16:creationId xmlns:a16="http://schemas.microsoft.com/office/drawing/2014/main" id="{629DD9EE-B9E3-1C4A-9D8C-038DA29E55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5A9EC4C7-27AB-0740-86D4-9962A710AF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3B0CCE-C151-9640-9E56-01AC37A6852C}" type="slidenum">
              <a:rPr lang="es-MX" smtClean="0"/>
              <a:t>‹Nº›</a:t>
            </a:fld>
            <a:endParaRPr lang="es-MX"/>
          </a:p>
        </p:txBody>
      </p:sp>
    </p:spTree>
    <p:extLst>
      <p:ext uri="{BB962C8B-B14F-4D97-AF65-F5344CB8AC3E}">
        <p14:creationId xmlns:p14="http://schemas.microsoft.com/office/powerpoint/2010/main" val="3107343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CDE0BB58-3D9D-6B49-A5B1-E96083BC80EB}"/>
              </a:ext>
            </a:extLst>
          </p:cNvPr>
          <p:cNvPicPr>
            <a:picLocks noChangeAspect="1"/>
          </p:cNvPicPr>
          <p:nvPr/>
        </p:nvPicPr>
        <p:blipFill>
          <a:blip r:embed="rId2"/>
          <a:stretch>
            <a:fillRect/>
          </a:stretch>
        </p:blipFill>
        <p:spPr>
          <a:xfrm>
            <a:off x="14" y="199"/>
            <a:ext cx="12191972" cy="6857602"/>
          </a:xfrm>
          <a:prstGeom prst="rect">
            <a:avLst/>
          </a:prstGeom>
        </p:spPr>
      </p:pic>
    </p:spTree>
    <p:extLst>
      <p:ext uri="{BB962C8B-B14F-4D97-AF65-F5344CB8AC3E}">
        <p14:creationId xmlns:p14="http://schemas.microsoft.com/office/powerpoint/2010/main" val="29684916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01598" y="1458682"/>
            <a:ext cx="12003317" cy="5000173"/>
          </a:xfrm>
          <a:prstGeom prst="rect">
            <a:avLst/>
          </a:prstGeom>
          <a:noFill/>
          <a:ln w="57150" cmpd="thickThin">
            <a:solidFill>
              <a:schemeClr val="tx1"/>
            </a:solidFill>
            <a:miter lim="800000"/>
            <a:headEnd/>
            <a:tailEnd/>
          </a:ln>
        </p:spPr>
        <p:txBody>
          <a:bodyPr lIns="144000" rIns="144000"/>
          <a:lstStyle/>
          <a:p>
            <a:pPr marL="342900" indent="-342900" algn="just" eaLnBrk="0" hangingPunct="0">
              <a:buFont typeface="+mj-lt"/>
              <a:buAutoNum type="arabicPeriod" startAt="6"/>
              <a:tabLst>
                <a:tab pos="457200" algn="l"/>
              </a:tabLst>
              <a:defRPr/>
            </a:pPr>
            <a:r>
              <a:rPr lang="es-ES_tradnl" dirty="0" smtClean="0">
                <a:latin typeface="Avenir Book" panose="02000503020000020003" pitchFamily="2" charset="0"/>
              </a:rPr>
              <a:t>Concluido </a:t>
            </a:r>
            <a:r>
              <a:rPr lang="es-ES_tradnl" dirty="0">
                <a:latin typeface="Avenir Book" panose="02000503020000020003" pitchFamily="2" charset="0"/>
              </a:rPr>
              <a:t>tu proyecto de estadía (</a:t>
            </a:r>
            <a:r>
              <a:rPr lang="es-ES_tradnl" dirty="0" smtClean="0">
                <a:latin typeface="Avenir Book" panose="02000503020000020003" pitchFamily="2" charset="0"/>
              </a:rPr>
              <a:t>18 </a:t>
            </a:r>
            <a:r>
              <a:rPr lang="es-ES_tradnl" dirty="0">
                <a:latin typeface="Avenir Book" panose="02000503020000020003" pitchFamily="2" charset="0"/>
              </a:rPr>
              <a:t>de agosto del </a:t>
            </a:r>
            <a:r>
              <a:rPr lang="es-ES_tradnl" dirty="0" smtClean="0">
                <a:latin typeface="Avenir Book" panose="02000503020000020003" pitchFamily="2" charset="0"/>
              </a:rPr>
              <a:t>2023), </a:t>
            </a:r>
            <a:r>
              <a:rPr lang="es-ES_tradnl" dirty="0">
                <a:latin typeface="Avenir Book" panose="02000503020000020003" pitchFamily="2" charset="0"/>
              </a:rPr>
              <a:t>descargar el </a:t>
            </a:r>
            <a:r>
              <a:rPr lang="es-ES_tradnl" dirty="0" smtClean="0">
                <a:latin typeface="Avenir Book" panose="02000503020000020003" pitchFamily="2" charset="0"/>
              </a:rPr>
              <a:t>recibo de pago del </a:t>
            </a:r>
            <a:r>
              <a:rPr lang="es-ES_tradnl" dirty="0">
                <a:latin typeface="Avenir Book" panose="02000503020000020003" pitchFamily="2" charset="0"/>
              </a:rPr>
              <a:t>Portal del Alumno: </a:t>
            </a:r>
            <a:r>
              <a:rPr lang="es-ES_tradnl" b="1" dirty="0">
                <a:latin typeface="Avenir Book" panose="02000503020000020003" pitchFamily="2" charset="0"/>
              </a:rPr>
              <a:t>menú Pagos en línea -&gt; Otros pagos -&gt; Elegir el concepto “TRAMITE DE TITULACIÓN Y CÉDULA PROFESIONAL TSU</a:t>
            </a:r>
            <a:r>
              <a:rPr lang="es-ES_tradnl" b="1" dirty="0" smtClean="0">
                <a:latin typeface="Avenir Book" panose="02000503020000020003" pitchFamily="2" charset="0"/>
              </a:rPr>
              <a:t>.” </a:t>
            </a:r>
            <a:r>
              <a:rPr lang="es-ES_tradnl" dirty="0">
                <a:latin typeface="Avenir Book" panose="02000503020000020003" pitchFamily="2" charset="0"/>
              </a:rPr>
              <a:t>y realizar el pago en el banco </a:t>
            </a:r>
            <a:r>
              <a:rPr lang="es-ES_tradnl" dirty="0" smtClean="0">
                <a:latin typeface="Avenir Book" panose="02000503020000020003" pitchFamily="2" charset="0"/>
              </a:rPr>
              <a:t>autorizado (16.97 </a:t>
            </a:r>
            <a:r>
              <a:rPr lang="es-ES_tradnl" dirty="0" err="1" smtClean="0">
                <a:latin typeface="Avenir Book" panose="02000503020000020003" pitchFamily="2" charset="0"/>
              </a:rPr>
              <a:t>UMA´s</a:t>
            </a:r>
            <a:r>
              <a:rPr lang="es-ES_tradnl" dirty="0" smtClean="0">
                <a:latin typeface="Avenir Book" panose="02000503020000020003" pitchFamily="2" charset="0"/>
              </a:rPr>
              <a:t> aproximadamente), el valor de la UMA (Unidad de Medida y Actualización</a:t>
            </a:r>
            <a:r>
              <a:rPr lang="es-ES_tradnl" dirty="0">
                <a:latin typeface="Avenir Book" panose="02000503020000020003" pitchFamily="2" charset="0"/>
              </a:rPr>
              <a:t> </a:t>
            </a:r>
            <a:r>
              <a:rPr lang="es-ES_tradnl" dirty="0" smtClean="0">
                <a:latin typeface="Avenir Book" panose="02000503020000020003" pitchFamily="2" charset="0"/>
              </a:rPr>
              <a:t>del Gobierno Federal) cambia cada año, disponer de $1,761.00 </a:t>
            </a:r>
            <a:r>
              <a:rPr lang="es-ES_tradnl" dirty="0" smtClean="0">
                <a:latin typeface="Avenir Book" panose="02000503020000020003" pitchFamily="2" charset="0"/>
              </a:rPr>
              <a:t>mínimo, </a:t>
            </a:r>
            <a:r>
              <a:rPr lang="es-ES_tradnl" b="1" i="1" dirty="0" smtClean="0">
                <a:solidFill>
                  <a:srgbClr val="FF0000"/>
                </a:solidFill>
                <a:latin typeface="Avenir Book" panose="02000503020000020003" pitchFamily="2" charset="0"/>
              </a:rPr>
              <a:t>este pago no incluye el costo de la Cédula Profesional que emite la DGP de la CDMX</a:t>
            </a:r>
            <a:r>
              <a:rPr lang="es-ES_tradnl" dirty="0" smtClean="0">
                <a:latin typeface="Avenir Book" panose="02000503020000020003" pitchFamily="2" charset="0"/>
              </a:rPr>
              <a:t>.</a:t>
            </a:r>
            <a:endParaRPr lang="es-ES_tradnl" dirty="0" smtClean="0">
              <a:latin typeface="Avenir Book" panose="02000503020000020003" pitchFamily="2" charset="0"/>
            </a:endParaRPr>
          </a:p>
          <a:p>
            <a:pPr marL="342900" indent="-342900" algn="just" eaLnBrk="0" hangingPunct="0">
              <a:buFont typeface="+mj-lt"/>
              <a:buAutoNum type="arabicPeriod" startAt="6"/>
              <a:tabLst>
                <a:tab pos="457200" algn="l"/>
              </a:tabLst>
              <a:defRPr/>
            </a:pPr>
            <a:endParaRPr lang="es-ES_tradnl" sz="1600" dirty="0">
              <a:latin typeface="Avenir Book" panose="02000503020000020003" pitchFamily="2" charset="0"/>
            </a:endParaRPr>
          </a:p>
          <a:p>
            <a:pPr marL="342900" lvl="0" indent="-342900" algn="just" eaLnBrk="0" hangingPunct="0">
              <a:buFont typeface="+mj-lt"/>
              <a:buAutoNum type="arabicPeriod" startAt="6"/>
              <a:tabLst>
                <a:tab pos="457200" algn="l"/>
              </a:tabLst>
              <a:defRPr/>
            </a:pPr>
            <a:r>
              <a:rPr lang="es-MX" dirty="0">
                <a:latin typeface="Avenir Book" panose="02000503020000020003" pitchFamily="2" charset="0"/>
              </a:rPr>
              <a:t>Una vez aprobada la Memoria de Estadía por parte del </a:t>
            </a:r>
            <a:r>
              <a:rPr lang="es-MX" dirty="0" smtClean="0">
                <a:latin typeface="Avenir Book" panose="02000503020000020003" pitchFamily="2" charset="0"/>
              </a:rPr>
              <a:t>a</a:t>
            </a:r>
            <a:r>
              <a:rPr lang="es-MX" dirty="0" smtClean="0">
                <a:latin typeface="Avenir Book" panose="02000503020000020003" pitchFamily="2" charset="0"/>
              </a:rPr>
              <a:t>sesor de la UTSJR y de la empresa, </a:t>
            </a:r>
            <a:r>
              <a:rPr lang="es-MX" dirty="0" smtClean="0">
                <a:latin typeface="Avenir Book" panose="02000503020000020003" pitchFamily="2" charset="0"/>
              </a:rPr>
              <a:t>generar </a:t>
            </a:r>
            <a:r>
              <a:rPr lang="es-MX" dirty="0">
                <a:latin typeface="Avenir Book" panose="02000503020000020003" pitchFamily="2" charset="0"/>
              </a:rPr>
              <a:t>el archivo .</a:t>
            </a:r>
            <a:r>
              <a:rPr lang="es-MX" dirty="0" err="1">
                <a:latin typeface="Avenir Book" panose="02000503020000020003" pitchFamily="2" charset="0"/>
              </a:rPr>
              <a:t>pdf</a:t>
            </a:r>
            <a:r>
              <a:rPr lang="es-MX" dirty="0">
                <a:latin typeface="Avenir Book" panose="02000503020000020003" pitchFamily="2" charset="0"/>
              </a:rPr>
              <a:t> final de la Memoria de Estadía, subirlo a la plataforma de la UTSJR a través de tu portal de alumno, solicitar el visto bueno de tu tutor de </a:t>
            </a:r>
            <a:r>
              <a:rPr lang="es-MX" dirty="0" smtClean="0">
                <a:latin typeface="Avenir Book" panose="02000503020000020003" pitchFamily="2" charset="0"/>
              </a:rPr>
              <a:t>estadía por parte de la UTSJR</a:t>
            </a:r>
            <a:r>
              <a:rPr lang="es-MX" dirty="0">
                <a:latin typeface="Avenir Book" panose="02000503020000020003" pitchFamily="2" charset="0"/>
              </a:rPr>
              <a:t>, para concluir con la </a:t>
            </a:r>
            <a:r>
              <a:rPr lang="es-MX" dirty="0" smtClean="0">
                <a:latin typeface="Avenir Book" panose="02000503020000020003" pitchFamily="2" charset="0"/>
              </a:rPr>
              <a:t>entrega digital al Departamento de Servicios </a:t>
            </a:r>
            <a:r>
              <a:rPr lang="es-MX" dirty="0">
                <a:latin typeface="Avenir Book" panose="02000503020000020003" pitchFamily="2" charset="0"/>
              </a:rPr>
              <a:t>Bibliotecarios</a:t>
            </a:r>
            <a:r>
              <a:rPr lang="es-MX" dirty="0" smtClean="0">
                <a:latin typeface="Avenir Book" panose="02000503020000020003" pitchFamily="2" charset="0"/>
              </a:rPr>
              <a:t>.</a:t>
            </a:r>
          </a:p>
          <a:p>
            <a:pPr marL="342900" lvl="0" indent="-342900" algn="just" eaLnBrk="0" hangingPunct="0">
              <a:buFont typeface="+mj-lt"/>
              <a:buAutoNum type="arabicPeriod" startAt="6"/>
              <a:tabLst>
                <a:tab pos="457200" algn="l"/>
              </a:tabLst>
              <a:defRPr/>
            </a:pPr>
            <a:endParaRPr lang="es-MX" sz="1600" dirty="0">
              <a:latin typeface="Avenir Book" panose="02000503020000020003" pitchFamily="2" charset="0"/>
            </a:endParaRPr>
          </a:p>
          <a:p>
            <a:pPr marL="342900" lvl="0" indent="-342900" algn="just" eaLnBrk="0" hangingPunct="0">
              <a:buFont typeface="+mj-lt"/>
              <a:buAutoNum type="arabicPeriod" startAt="6"/>
              <a:tabLst>
                <a:tab pos="457200" algn="l"/>
              </a:tabLst>
              <a:defRPr/>
            </a:pPr>
            <a:r>
              <a:rPr lang="es-MX" dirty="0">
                <a:latin typeface="Avenir Book" panose="02000503020000020003" pitchFamily="2" charset="0"/>
              </a:rPr>
              <a:t>Responder y entregar la encuesta de Egresado en la Dirección de Vinculación (Coordinación de Relaciones con el Sector Productivo).</a:t>
            </a:r>
          </a:p>
          <a:p>
            <a:pPr marL="342900" lvl="0" indent="-342900" algn="just" eaLnBrk="0" hangingPunct="0">
              <a:buFont typeface="+mj-lt"/>
              <a:buAutoNum type="arabicPeriod" startAt="6"/>
              <a:tabLst>
                <a:tab pos="457200" algn="l"/>
              </a:tabLst>
              <a:defRPr/>
            </a:pPr>
            <a:endParaRPr lang="es-MX" sz="1600" dirty="0">
              <a:latin typeface="Avenir Book" panose="02000503020000020003" pitchFamily="2" charset="0"/>
            </a:endParaRPr>
          </a:p>
          <a:p>
            <a:pPr marL="342900" lvl="0" indent="-342900" algn="just" eaLnBrk="0" hangingPunct="0">
              <a:buFont typeface="+mj-lt"/>
              <a:buAutoNum type="arabicPeriod" startAt="6"/>
              <a:tabLst>
                <a:tab pos="457200" algn="l"/>
              </a:tabLst>
              <a:defRPr/>
            </a:pPr>
            <a:r>
              <a:rPr lang="es-MX" dirty="0" smtClean="0">
                <a:latin typeface="Avenir Book" panose="02000503020000020003" pitchFamily="2" charset="0"/>
              </a:rPr>
              <a:t>Realizar la </a:t>
            </a:r>
            <a:r>
              <a:rPr lang="es-MX" dirty="0">
                <a:latin typeface="Avenir Book" panose="02000503020000020003" pitchFamily="2" charset="0"/>
              </a:rPr>
              <a:t>donación </a:t>
            </a:r>
            <a:r>
              <a:rPr lang="es-MX" dirty="0" smtClean="0">
                <a:latin typeface="Avenir Book" panose="02000503020000020003" pitchFamily="2" charset="0"/>
              </a:rPr>
              <a:t>de un libro o de material de laboratorio, según indicaciones de la Secretaría Académica.</a:t>
            </a:r>
          </a:p>
          <a:p>
            <a:pPr marL="342900" lvl="0" indent="-342900" algn="just" eaLnBrk="0" hangingPunct="0">
              <a:buFont typeface="+mj-lt"/>
              <a:buAutoNum type="arabicPeriod" startAt="6"/>
              <a:tabLst>
                <a:tab pos="457200" algn="l"/>
              </a:tabLst>
              <a:defRPr/>
            </a:pPr>
            <a:endParaRPr lang="es-MX" sz="1600" dirty="0">
              <a:latin typeface="Avenir Book" panose="02000503020000020003" pitchFamily="2" charset="0"/>
            </a:endParaRPr>
          </a:p>
          <a:p>
            <a:pPr marL="342900" lvl="0" indent="-342900" algn="just" eaLnBrk="0" hangingPunct="0">
              <a:buFont typeface="+mj-lt"/>
              <a:buAutoNum type="arabicPeriod" startAt="6"/>
              <a:tabLst>
                <a:tab pos="457200" algn="l"/>
              </a:tabLst>
              <a:defRPr/>
            </a:pPr>
            <a:r>
              <a:rPr lang="es-MX" dirty="0">
                <a:latin typeface="Avenir Book" panose="02000503020000020003" pitchFamily="2" charset="0"/>
              </a:rPr>
              <a:t>Verificar en el Portal del Alumno, que no tengas adeudos de documentación oficial, materiales de almacén, material bibliográfico, encuestas por contestar, pagos, etc.</a:t>
            </a:r>
          </a:p>
          <a:p>
            <a:pPr marL="342900" lvl="0" indent="-342900" algn="just" eaLnBrk="0" hangingPunct="0">
              <a:buFont typeface="+mj-lt"/>
              <a:buAutoNum type="arabicPeriod" startAt="6"/>
              <a:tabLst>
                <a:tab pos="457200" algn="l"/>
              </a:tabLst>
              <a:defRPr/>
            </a:pPr>
            <a:endParaRPr lang="es-MX" sz="1500" dirty="0">
              <a:latin typeface="Avenir Book" panose="02000503020000020003" pitchFamily="2" charset="0"/>
            </a:endParaRPr>
          </a:p>
          <a:p>
            <a:pPr marL="342900" indent="-342900" algn="just" eaLnBrk="0" hangingPunct="0">
              <a:buFont typeface="+mj-lt"/>
              <a:buAutoNum type="arabicPeriod" startAt="11"/>
              <a:defRPr/>
            </a:pPr>
            <a:endParaRPr lang="es-MX" sz="1500" dirty="0">
              <a:latin typeface="Avenir Book" panose="02000503020000020003" pitchFamily="2" charset="0"/>
            </a:endParaRPr>
          </a:p>
          <a:p>
            <a:pPr marL="457200" lvl="0" indent="-457200" algn="just" eaLnBrk="0" hangingPunct="0">
              <a:buFont typeface="+mj-lt"/>
              <a:buAutoNum type="alphaLcParenR"/>
              <a:tabLst>
                <a:tab pos="457200" algn="l"/>
              </a:tabLst>
              <a:defRPr/>
            </a:pPr>
            <a:endParaRPr lang="es-MX" sz="1500" dirty="0">
              <a:latin typeface="Avenir Book" panose="02000503020000020003" pitchFamily="2" charset="0"/>
            </a:endParaRPr>
          </a:p>
        </p:txBody>
      </p:sp>
      <p:sp>
        <p:nvSpPr>
          <p:cNvPr id="4" name="Título 1">
            <a:extLst>
              <a:ext uri="{FF2B5EF4-FFF2-40B4-BE49-F238E27FC236}">
                <a16:creationId xmlns:a16="http://schemas.microsoft.com/office/drawing/2014/main" id="{79FEC2FB-64AA-F649-AC7E-C859BB7A79A4}"/>
              </a:ext>
            </a:extLst>
          </p:cNvPr>
          <p:cNvSpPr txBox="1">
            <a:spLocks/>
          </p:cNvSpPr>
          <p:nvPr/>
        </p:nvSpPr>
        <p:spPr>
          <a:xfrm>
            <a:off x="1059542" y="830212"/>
            <a:ext cx="9535883" cy="854591"/>
          </a:xfrm>
          <a:prstGeom prst="rect">
            <a:avLst/>
          </a:prstGeom>
        </p:spPr>
        <p:txBody>
          <a:bodyPr>
            <a:noAutofit/>
          </a:bodyPr>
          <a:lst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a:lstStyle>
          <a:p>
            <a:pPr algn="ctr"/>
            <a:r>
              <a:rPr lang="es-ES_tradnl" sz="1400" dirty="0" smtClean="0">
                <a:solidFill>
                  <a:schemeClr val="tx1"/>
                </a:solidFill>
                <a:latin typeface="Avenir Book" panose="02000503020000020003" pitchFamily="2" charset="0"/>
              </a:rPr>
              <a:t/>
            </a:r>
            <a:br>
              <a:rPr lang="es-ES_tradnl" sz="1400" dirty="0" smtClean="0">
                <a:solidFill>
                  <a:schemeClr val="tx1"/>
                </a:solidFill>
                <a:latin typeface="Avenir Book" panose="02000503020000020003" pitchFamily="2" charset="0"/>
              </a:rPr>
            </a:br>
            <a:r>
              <a:rPr lang="es-ES" sz="2200" dirty="0" smtClean="0">
                <a:solidFill>
                  <a:schemeClr val="tx1"/>
                </a:solidFill>
                <a:latin typeface="Avenir Book" panose="02000503020000020003" pitchFamily="2" charset="0"/>
              </a:rPr>
              <a:t>GUÍA DE 13 PASOS PARA REALIZAR EL TRÁMITE DE TITULACIÓN TSU</a:t>
            </a:r>
            <a:endParaRPr lang="es-MX" sz="2200" dirty="0">
              <a:solidFill>
                <a:schemeClr val="tx1"/>
              </a:solidFill>
              <a:latin typeface="Avenir Book" panose="02000503020000020003" pitchFamily="2" charset="0"/>
            </a:endParaRPr>
          </a:p>
        </p:txBody>
      </p:sp>
    </p:spTree>
    <p:extLst>
      <p:ext uri="{BB962C8B-B14F-4D97-AF65-F5344CB8AC3E}">
        <p14:creationId xmlns:p14="http://schemas.microsoft.com/office/powerpoint/2010/main" val="22554728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203204" y="1582057"/>
            <a:ext cx="11800113" cy="4949369"/>
          </a:xfrm>
          <a:prstGeom prst="rect">
            <a:avLst/>
          </a:prstGeom>
          <a:noFill/>
          <a:ln w="57150" cmpd="thickThin">
            <a:solidFill>
              <a:schemeClr val="tx1"/>
            </a:solidFill>
            <a:miter lim="800000"/>
            <a:headEnd/>
            <a:tailEnd/>
          </a:ln>
        </p:spPr>
        <p:txBody>
          <a:bodyPr lIns="144000" rIns="144000"/>
          <a:lstStyle/>
          <a:p>
            <a:pPr marL="342900" lvl="0" indent="-342900" algn="just" eaLnBrk="0" hangingPunct="0">
              <a:buFont typeface="+mj-lt"/>
              <a:buAutoNum type="arabicPeriod" startAt="11"/>
              <a:tabLst>
                <a:tab pos="457200" algn="l"/>
              </a:tabLst>
              <a:defRPr/>
            </a:pPr>
            <a:r>
              <a:rPr lang="es-MX" dirty="0" smtClean="0">
                <a:latin typeface="Avenir Book" panose="02000503020000020003" pitchFamily="2" charset="0"/>
              </a:rPr>
              <a:t>Realizar </a:t>
            </a:r>
            <a:r>
              <a:rPr lang="es-MX" dirty="0">
                <a:latin typeface="Avenir Book" panose="02000503020000020003" pitchFamily="2" charset="0"/>
              </a:rPr>
              <a:t>el trámite de titulación en línea, ingresar a: </a:t>
            </a:r>
            <a:r>
              <a:rPr lang="es-MX" b="1" dirty="0">
                <a:latin typeface="Avenir Book" panose="02000503020000020003" pitchFamily="2" charset="0"/>
              </a:rPr>
              <a:t>Portal del Alumno -&gt;Académicos -&gt;Estadías -&gt;</a:t>
            </a:r>
            <a:r>
              <a:rPr lang="es-MX" dirty="0">
                <a:latin typeface="Avenir Book" panose="02000503020000020003" pitchFamily="2" charset="0"/>
              </a:rPr>
              <a:t> descargar el documento “</a:t>
            </a:r>
            <a:r>
              <a:rPr lang="es-MX" b="1" dirty="0">
                <a:latin typeface="Avenir Book" panose="02000503020000020003" pitchFamily="2" charset="0"/>
              </a:rPr>
              <a:t>Manual Alumno”, </a:t>
            </a:r>
            <a:r>
              <a:rPr lang="es-MX" dirty="0">
                <a:latin typeface="Avenir Book" panose="02000503020000020003" pitchFamily="2" charset="0"/>
              </a:rPr>
              <a:t>en el cual se describe paso a paso el proceso de titulación electrónica, ejecutar el proceso para generar los siguientes documentos:</a:t>
            </a:r>
          </a:p>
          <a:p>
            <a:pPr lvl="2" algn="just" eaLnBrk="0" hangingPunct="0">
              <a:defRPr/>
            </a:pPr>
            <a:r>
              <a:rPr lang="es-MX" dirty="0">
                <a:latin typeface="Avenir Book" panose="02000503020000020003" pitchFamily="2" charset="0"/>
              </a:rPr>
              <a:t>a) Oficio de Autorización y Aprobación de la Memoria de Estadía.</a:t>
            </a:r>
          </a:p>
          <a:p>
            <a:pPr lvl="2" algn="just" eaLnBrk="0" hangingPunct="0">
              <a:defRPr/>
            </a:pPr>
            <a:r>
              <a:rPr lang="es-MX" dirty="0">
                <a:latin typeface="Avenir Book" panose="02000503020000020003" pitchFamily="2" charset="0"/>
              </a:rPr>
              <a:t>b) Calificaciones del Alumno en su Estadía en el Sector Productivo.</a:t>
            </a:r>
          </a:p>
          <a:p>
            <a:pPr lvl="2" algn="just" eaLnBrk="0" hangingPunct="0">
              <a:defRPr/>
            </a:pPr>
            <a:r>
              <a:rPr lang="es-MX" dirty="0">
                <a:latin typeface="Avenir Book" panose="02000503020000020003" pitchFamily="2" charset="0"/>
              </a:rPr>
              <a:t>c) Acta de Toma de Protesta.</a:t>
            </a:r>
          </a:p>
          <a:p>
            <a:pPr lvl="2" algn="just" eaLnBrk="0" hangingPunct="0">
              <a:defRPr/>
            </a:pPr>
            <a:r>
              <a:rPr lang="es-MX" dirty="0">
                <a:latin typeface="Avenir Book" panose="02000503020000020003" pitchFamily="2" charset="0"/>
              </a:rPr>
              <a:t>d) Formato de no adeudo</a:t>
            </a:r>
            <a:r>
              <a:rPr lang="es-MX" dirty="0" smtClean="0">
                <a:latin typeface="Avenir Book" panose="02000503020000020003" pitchFamily="2" charset="0"/>
              </a:rPr>
              <a:t>.</a:t>
            </a:r>
          </a:p>
          <a:p>
            <a:pPr lvl="2" algn="just" eaLnBrk="0" hangingPunct="0">
              <a:defRPr/>
            </a:pPr>
            <a:r>
              <a:rPr lang="es-MX" dirty="0">
                <a:latin typeface="Avenir Book" panose="02000503020000020003" pitchFamily="2" charset="0"/>
              </a:rPr>
              <a:t>e) Documento de confirmación de datos para el trámite de cédula profesional electrónica.</a:t>
            </a:r>
          </a:p>
          <a:p>
            <a:pPr marL="342900" indent="-342900" algn="just" eaLnBrk="0" hangingPunct="0">
              <a:buFont typeface="+mj-lt"/>
              <a:buAutoNum type="arabicPeriod" startAt="11"/>
              <a:defRPr/>
            </a:pPr>
            <a:endParaRPr lang="es-MX" sz="1600" dirty="0" smtClean="0">
              <a:latin typeface="Avenir Book" panose="02000503020000020003" pitchFamily="2" charset="0"/>
            </a:endParaRPr>
          </a:p>
          <a:p>
            <a:pPr marL="342900" indent="-342900" algn="just" eaLnBrk="0" hangingPunct="0">
              <a:buFont typeface="+mj-lt"/>
              <a:buAutoNum type="arabicPeriod" startAt="11"/>
              <a:defRPr/>
            </a:pPr>
            <a:r>
              <a:rPr lang="es-MX" dirty="0" smtClean="0">
                <a:latin typeface="Avenir Book" panose="02000503020000020003" pitchFamily="2" charset="0"/>
              </a:rPr>
              <a:t>Sustentar </a:t>
            </a:r>
            <a:r>
              <a:rPr lang="es-MX" dirty="0">
                <a:latin typeface="Avenir Book" panose="02000503020000020003" pitchFamily="2" charset="0"/>
              </a:rPr>
              <a:t>el Acto Protocolario de </a:t>
            </a:r>
            <a:r>
              <a:rPr lang="es-MX" dirty="0" smtClean="0">
                <a:latin typeface="Avenir Book" panose="02000503020000020003" pitchFamily="2" charset="0"/>
              </a:rPr>
              <a:t>Replica de la Memoria de Estadía y Toma </a:t>
            </a:r>
            <a:r>
              <a:rPr lang="es-MX" dirty="0">
                <a:latin typeface="Avenir Book" panose="02000503020000020003" pitchFamily="2" charset="0"/>
              </a:rPr>
              <a:t>de Protesta por el medio que se le indique (presencial o virtual</a:t>
            </a:r>
            <a:r>
              <a:rPr lang="es-MX" dirty="0" smtClean="0">
                <a:latin typeface="Avenir Book" panose="02000503020000020003" pitchFamily="2" charset="0"/>
              </a:rPr>
              <a:t>), según </a:t>
            </a:r>
            <a:r>
              <a:rPr lang="es-MX" dirty="0">
                <a:latin typeface="Avenir Book" panose="02000503020000020003" pitchFamily="2" charset="0"/>
              </a:rPr>
              <a:t>indicaciones de la Dirección de Carrera y la Empresa.</a:t>
            </a:r>
          </a:p>
          <a:p>
            <a:pPr marL="342900" indent="-342900" algn="just" eaLnBrk="0" hangingPunct="0">
              <a:buFont typeface="+mj-lt"/>
              <a:buAutoNum type="arabicPeriod" startAt="11"/>
              <a:defRPr/>
            </a:pPr>
            <a:endParaRPr lang="es-MX" sz="1600" b="1" dirty="0">
              <a:latin typeface="Avenir Book" panose="02000503020000020003" pitchFamily="2" charset="0"/>
            </a:endParaRPr>
          </a:p>
          <a:p>
            <a:pPr marL="342900" lvl="0" indent="-342900" algn="just" eaLnBrk="0" hangingPunct="0">
              <a:buFont typeface="+mj-lt"/>
              <a:buAutoNum type="arabicPeriod" startAt="11"/>
              <a:defRPr/>
            </a:pPr>
            <a:r>
              <a:rPr lang="es-MX" dirty="0">
                <a:latin typeface="Avenir Book" panose="02000503020000020003" pitchFamily="2" charset="0"/>
              </a:rPr>
              <a:t>Contar con </a:t>
            </a:r>
            <a:r>
              <a:rPr lang="es-MX" b="1" dirty="0" err="1">
                <a:solidFill>
                  <a:srgbClr val="FF0000"/>
                </a:solidFill>
                <a:latin typeface="Avenir Book" panose="02000503020000020003" pitchFamily="2" charset="0"/>
              </a:rPr>
              <a:t>e.firma</a:t>
            </a:r>
            <a:r>
              <a:rPr lang="es-MX" b="1" dirty="0">
                <a:solidFill>
                  <a:srgbClr val="FF0000"/>
                </a:solidFill>
                <a:latin typeface="Avenir Book" panose="02000503020000020003" pitchFamily="2" charset="0"/>
              </a:rPr>
              <a:t> del SAT (Servicio de Administración Tributaria), </a:t>
            </a:r>
            <a:r>
              <a:rPr lang="es-MX" dirty="0">
                <a:latin typeface="Avenir Book" panose="02000503020000020003" pitchFamily="2" charset="0"/>
              </a:rPr>
              <a:t>es requisito indispensable para obtener la cédula profesional electrónica de la plataforma de la Dirección General de Profesiones de la CDMX</a:t>
            </a:r>
            <a:r>
              <a:rPr lang="es-MX" dirty="0" smtClean="0">
                <a:latin typeface="Avenir Book" panose="02000503020000020003" pitchFamily="2" charset="0"/>
              </a:rPr>
              <a:t>.</a:t>
            </a:r>
          </a:p>
          <a:p>
            <a:pPr marL="342900" lvl="0" indent="-342900" algn="just" eaLnBrk="0" hangingPunct="0">
              <a:buFont typeface="+mj-lt"/>
              <a:buAutoNum type="arabicPeriod" startAt="11"/>
              <a:defRPr/>
            </a:pPr>
            <a:endParaRPr lang="es-MX" dirty="0" smtClean="0">
              <a:latin typeface="Avenir Book" panose="02000503020000020003" pitchFamily="2" charset="0"/>
            </a:endParaRPr>
          </a:p>
          <a:p>
            <a:pPr algn="just" eaLnBrk="0" hangingPunct="0">
              <a:defRPr/>
            </a:pPr>
            <a:r>
              <a:rPr lang="es-MX" b="1" dirty="0" smtClean="0">
                <a:latin typeface="Avenir Book" panose="02000503020000020003" pitchFamily="2" charset="0"/>
              </a:rPr>
              <a:t>NOTA:</a:t>
            </a:r>
            <a:r>
              <a:rPr lang="es-MX" dirty="0" smtClean="0">
                <a:latin typeface="Avenir Book" panose="02000503020000020003" pitchFamily="2" charset="0"/>
              </a:rPr>
              <a:t> Todo Egresado Titulado de la UTSJR en el nivel TSU, </a:t>
            </a:r>
            <a:r>
              <a:rPr lang="es-MX" dirty="0">
                <a:latin typeface="Avenir Book" panose="02000503020000020003" pitchFamily="2" charset="0"/>
              </a:rPr>
              <a:t>recibirá su Cédula Profesional Estatal de Querétaro y podrá obtener la Cédula Profesional de la Dirección General de Profesiones de la CDMX.</a:t>
            </a:r>
          </a:p>
          <a:p>
            <a:pPr lvl="0" algn="just" eaLnBrk="0" hangingPunct="0">
              <a:defRPr/>
            </a:pPr>
            <a:endParaRPr lang="es-MX" dirty="0">
              <a:latin typeface="Avenir Book" panose="02000503020000020003" pitchFamily="2" charset="0"/>
            </a:endParaRPr>
          </a:p>
        </p:txBody>
      </p:sp>
      <p:sp>
        <p:nvSpPr>
          <p:cNvPr id="4" name="Título 1">
            <a:extLst>
              <a:ext uri="{FF2B5EF4-FFF2-40B4-BE49-F238E27FC236}">
                <a16:creationId xmlns:a16="http://schemas.microsoft.com/office/drawing/2014/main" id="{79FEC2FB-64AA-F649-AC7E-C859BB7A79A4}"/>
              </a:ext>
            </a:extLst>
          </p:cNvPr>
          <p:cNvSpPr txBox="1">
            <a:spLocks/>
          </p:cNvSpPr>
          <p:nvPr/>
        </p:nvSpPr>
        <p:spPr>
          <a:xfrm>
            <a:off x="957945" y="902788"/>
            <a:ext cx="9535883" cy="854591"/>
          </a:xfrm>
          <a:prstGeom prst="rect">
            <a:avLst/>
          </a:prstGeom>
        </p:spPr>
        <p:txBody>
          <a:bodyPr>
            <a:noAutofit/>
          </a:bodyPr>
          <a:lst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a:lstStyle>
          <a:p>
            <a:pPr algn="ctr"/>
            <a:r>
              <a:rPr lang="es-ES_tradnl" sz="1400" dirty="0" smtClean="0">
                <a:solidFill>
                  <a:schemeClr val="tx1"/>
                </a:solidFill>
                <a:latin typeface="Avenir Book" panose="02000503020000020003" pitchFamily="2" charset="0"/>
              </a:rPr>
              <a:t/>
            </a:r>
            <a:br>
              <a:rPr lang="es-ES_tradnl" sz="1400" dirty="0" smtClean="0">
                <a:solidFill>
                  <a:schemeClr val="tx1"/>
                </a:solidFill>
                <a:latin typeface="Avenir Book" panose="02000503020000020003" pitchFamily="2" charset="0"/>
              </a:rPr>
            </a:br>
            <a:r>
              <a:rPr lang="es-ES" sz="2200" dirty="0" smtClean="0">
                <a:solidFill>
                  <a:schemeClr val="tx1"/>
                </a:solidFill>
                <a:latin typeface="Avenir Book" panose="02000503020000020003" pitchFamily="2" charset="0"/>
              </a:rPr>
              <a:t>GUÍA DE 13 PASOS PARA REALIZAR EL TRÁMITE DE TITULACIÓN TSU</a:t>
            </a:r>
            <a:endParaRPr lang="es-MX" sz="2200" dirty="0">
              <a:solidFill>
                <a:schemeClr val="tx1"/>
              </a:solidFill>
              <a:latin typeface="Avenir Book" panose="02000503020000020003" pitchFamily="2" charset="0"/>
            </a:endParaRPr>
          </a:p>
        </p:txBody>
      </p:sp>
    </p:spTree>
    <p:extLst>
      <p:ext uri="{BB962C8B-B14F-4D97-AF65-F5344CB8AC3E}">
        <p14:creationId xmlns:p14="http://schemas.microsoft.com/office/powerpoint/2010/main" val="35057135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226428" y="1908324"/>
            <a:ext cx="11747861" cy="4565046"/>
          </a:xfrm>
          <a:prstGeom prst="rect">
            <a:avLst/>
          </a:prstGeom>
          <a:noFill/>
          <a:ln w="57150" cmpd="thickThin">
            <a:solidFill>
              <a:schemeClr val="tx1"/>
            </a:solidFill>
            <a:miter lim="800000"/>
            <a:headEnd/>
            <a:tailEnd/>
          </a:ln>
        </p:spPr>
        <p:txBody>
          <a:bodyPr lIns="144000" rIns="144000"/>
          <a:lstStyle/>
          <a:p>
            <a:pPr marL="266700" lvl="1" indent="-174625" algn="just" eaLnBrk="0" hangingPunct="0">
              <a:spcBef>
                <a:spcPct val="20000"/>
              </a:spcBef>
              <a:buFont typeface="Wingdings" pitchFamily="2" charset="2"/>
              <a:buChar char="ü"/>
              <a:defRPr/>
            </a:pPr>
            <a:r>
              <a:rPr lang="es-ES_tradnl" b="1" dirty="0">
                <a:solidFill>
                  <a:srgbClr val="FF0000"/>
                </a:solidFill>
                <a:latin typeface="Avenir Book" panose="02000503020000020003" pitchFamily="2" charset="0"/>
              </a:rPr>
              <a:t>Toda la documentación mencionada en el punto </a:t>
            </a:r>
            <a:r>
              <a:rPr lang="es-ES_tradnl" b="1" dirty="0" smtClean="0">
                <a:solidFill>
                  <a:srgbClr val="FF0000"/>
                </a:solidFill>
                <a:latin typeface="Avenir Book" panose="02000503020000020003" pitchFamily="2" charset="0"/>
              </a:rPr>
              <a:t>11 de la guía, </a:t>
            </a:r>
            <a:r>
              <a:rPr lang="es-ES_tradnl" b="1" dirty="0">
                <a:solidFill>
                  <a:srgbClr val="FF0000"/>
                </a:solidFill>
                <a:latin typeface="Avenir Book" panose="02000503020000020003" pitchFamily="2" charset="0"/>
              </a:rPr>
              <a:t>deberá ser integrada y firmada electrónicamente por el egresado, asesor de estadía y Director de </a:t>
            </a:r>
            <a:r>
              <a:rPr lang="es-ES_tradnl" b="1" dirty="0" smtClean="0">
                <a:solidFill>
                  <a:srgbClr val="FF0000"/>
                </a:solidFill>
                <a:latin typeface="Avenir Book" panose="02000503020000020003" pitchFamily="2" charset="0"/>
              </a:rPr>
              <a:t>Carrera, </a:t>
            </a:r>
            <a:r>
              <a:rPr lang="es-ES_tradnl" b="1" dirty="0">
                <a:solidFill>
                  <a:srgbClr val="FF0000"/>
                </a:solidFill>
                <a:latin typeface="Avenir Book" panose="02000503020000020003" pitchFamily="2" charset="0"/>
              </a:rPr>
              <a:t>máximo 1 día después </a:t>
            </a:r>
            <a:r>
              <a:rPr lang="es-ES_tradnl" b="1" dirty="0" smtClean="0">
                <a:solidFill>
                  <a:srgbClr val="FF0000"/>
                </a:solidFill>
                <a:latin typeface="Avenir Book" panose="02000503020000020003" pitchFamily="2" charset="0"/>
              </a:rPr>
              <a:t>de la </a:t>
            </a:r>
            <a:r>
              <a:rPr lang="es-ES_tradnl" b="1" dirty="0">
                <a:solidFill>
                  <a:srgbClr val="FF0000"/>
                </a:solidFill>
                <a:latin typeface="Avenir Book" panose="02000503020000020003" pitchFamily="2" charset="0"/>
              </a:rPr>
              <a:t>fecha establecida en el Acta Toma de Protesta.</a:t>
            </a:r>
          </a:p>
          <a:p>
            <a:pPr marL="266700" lvl="1" indent="-174625" algn="just" eaLnBrk="0" hangingPunct="0">
              <a:spcBef>
                <a:spcPct val="20000"/>
              </a:spcBef>
              <a:buFont typeface="Wingdings" pitchFamily="2" charset="2"/>
              <a:buChar char="ü"/>
              <a:defRPr/>
            </a:pPr>
            <a:endParaRPr lang="es-ES_tradnl" sz="1600" dirty="0">
              <a:latin typeface="Avenir Book" panose="02000503020000020003" pitchFamily="2" charset="0"/>
            </a:endParaRPr>
          </a:p>
          <a:p>
            <a:pPr marL="266700" lvl="1" indent="-174625" algn="just" eaLnBrk="0" hangingPunct="0">
              <a:spcBef>
                <a:spcPct val="20000"/>
              </a:spcBef>
              <a:buFont typeface="Wingdings" pitchFamily="2" charset="2"/>
              <a:buChar char="ü"/>
              <a:defRPr/>
            </a:pPr>
            <a:r>
              <a:rPr lang="es-ES_tradnl" dirty="0" smtClean="0">
                <a:latin typeface="Avenir Book" panose="02000503020000020003" pitchFamily="2" charset="0"/>
              </a:rPr>
              <a:t>Los </a:t>
            </a:r>
            <a:r>
              <a:rPr lang="es-ES_tradnl" dirty="0">
                <a:latin typeface="Avenir Book" panose="02000503020000020003" pitchFamily="2" charset="0"/>
              </a:rPr>
              <a:t>pasos del </a:t>
            </a:r>
            <a:r>
              <a:rPr lang="es-ES_tradnl" b="1" dirty="0">
                <a:solidFill>
                  <a:srgbClr val="FF0000"/>
                </a:solidFill>
                <a:latin typeface="Avenir Book" panose="02000503020000020003" pitchFamily="2" charset="0"/>
              </a:rPr>
              <a:t>6</a:t>
            </a:r>
            <a:r>
              <a:rPr lang="es-ES_tradnl" b="1" dirty="0" smtClean="0">
                <a:solidFill>
                  <a:srgbClr val="FF0000"/>
                </a:solidFill>
                <a:latin typeface="Avenir Book" panose="02000503020000020003" pitchFamily="2" charset="0"/>
              </a:rPr>
              <a:t> </a:t>
            </a:r>
            <a:r>
              <a:rPr lang="es-ES_tradnl" b="1" dirty="0">
                <a:solidFill>
                  <a:srgbClr val="FF0000"/>
                </a:solidFill>
                <a:latin typeface="Avenir Book" panose="02000503020000020003" pitchFamily="2" charset="0"/>
              </a:rPr>
              <a:t>al </a:t>
            </a:r>
            <a:r>
              <a:rPr lang="es-ES_tradnl" b="1" dirty="0" smtClean="0">
                <a:solidFill>
                  <a:srgbClr val="FF0000"/>
                </a:solidFill>
                <a:latin typeface="Avenir Book" panose="02000503020000020003" pitchFamily="2" charset="0"/>
              </a:rPr>
              <a:t>11 </a:t>
            </a:r>
            <a:r>
              <a:rPr lang="es-ES_tradnl" dirty="0">
                <a:latin typeface="Avenir Book" panose="02000503020000020003" pitchFamily="2" charset="0"/>
              </a:rPr>
              <a:t>deberás realizarlos en el periodo del </a:t>
            </a:r>
            <a:r>
              <a:rPr lang="es-ES_tradnl" b="1" dirty="0" smtClean="0">
                <a:solidFill>
                  <a:srgbClr val="FF0000"/>
                </a:solidFill>
                <a:latin typeface="Avenir Book" panose="02000503020000020003" pitchFamily="2" charset="0"/>
              </a:rPr>
              <a:t>21 </a:t>
            </a:r>
            <a:r>
              <a:rPr lang="es-ES_tradnl" b="1" dirty="0">
                <a:solidFill>
                  <a:srgbClr val="FF0000"/>
                </a:solidFill>
                <a:latin typeface="Avenir Book" panose="02000503020000020003" pitchFamily="2" charset="0"/>
              </a:rPr>
              <a:t>de agosto al 30 de septiembre de </a:t>
            </a:r>
            <a:r>
              <a:rPr lang="es-ES_tradnl" b="1" dirty="0" smtClean="0">
                <a:solidFill>
                  <a:srgbClr val="FF0000"/>
                </a:solidFill>
                <a:latin typeface="Avenir Book" panose="02000503020000020003" pitchFamily="2" charset="0"/>
              </a:rPr>
              <a:t>2023</a:t>
            </a:r>
            <a:r>
              <a:rPr lang="es-ES_tradnl" dirty="0" smtClean="0">
                <a:latin typeface="Avenir Book" panose="02000503020000020003" pitchFamily="2" charset="0"/>
              </a:rPr>
              <a:t>, </a:t>
            </a:r>
            <a:r>
              <a:rPr lang="es-ES_tradnl" dirty="0">
                <a:latin typeface="Avenir Book" panose="02000503020000020003" pitchFamily="2" charset="0"/>
              </a:rPr>
              <a:t>es importante considerar que se hacen cortes de egresados titulados mensualmente, por lo que no se reciben trámites con fechas del mes anterior una vez que inicia el nuevo mes.</a:t>
            </a:r>
          </a:p>
          <a:p>
            <a:pPr marL="266700" lvl="1" indent="-174625" algn="just" eaLnBrk="0" hangingPunct="0">
              <a:spcBef>
                <a:spcPct val="20000"/>
              </a:spcBef>
              <a:buFont typeface="Wingdings" pitchFamily="2" charset="2"/>
              <a:buChar char="ü"/>
              <a:defRPr/>
            </a:pPr>
            <a:endParaRPr lang="es-ES_tradnl" sz="1600" dirty="0">
              <a:latin typeface="Avenir Book" panose="02000503020000020003" pitchFamily="2" charset="0"/>
            </a:endParaRPr>
          </a:p>
          <a:p>
            <a:pPr marL="266700" lvl="1" indent="-174625" algn="just" eaLnBrk="0" hangingPunct="0">
              <a:spcBef>
                <a:spcPct val="20000"/>
              </a:spcBef>
              <a:buFont typeface="Wingdings" pitchFamily="2" charset="2"/>
              <a:buChar char="ü"/>
              <a:defRPr/>
            </a:pPr>
            <a:r>
              <a:rPr lang="es-MX" dirty="0">
                <a:latin typeface="Avenir Book" panose="02000503020000020003" pitchFamily="2" charset="0"/>
              </a:rPr>
              <a:t>Una vez que el egresado, se ha titulado y firmado electrónicamente en el Portal del Alumno todos los documentos solicitados, el Departamento de Servicios Escolares los aprobará y posteriormente realizará el trámite correspondiente ante la Dirección Estatal de Profesiones de Querétaro y la Dirección General de Profesiones de la CDMX, de acuerdo a sus lineamientos de ambas dependencias</a:t>
            </a:r>
            <a:r>
              <a:rPr lang="es-MX" dirty="0" smtClean="0">
                <a:latin typeface="Avenir Book" panose="02000503020000020003" pitchFamily="2" charset="0"/>
              </a:rPr>
              <a:t>.</a:t>
            </a:r>
          </a:p>
          <a:p>
            <a:pPr marL="266700" lvl="1" indent="-174625" algn="just" eaLnBrk="0" hangingPunct="0">
              <a:spcBef>
                <a:spcPct val="20000"/>
              </a:spcBef>
              <a:buFont typeface="Wingdings" pitchFamily="2" charset="2"/>
              <a:buChar char="ü"/>
              <a:defRPr/>
            </a:pPr>
            <a:endParaRPr lang="es-MX" sz="1600" dirty="0" smtClean="0">
              <a:latin typeface="Avenir Book" panose="02000503020000020003" pitchFamily="2" charset="0"/>
            </a:endParaRPr>
          </a:p>
          <a:p>
            <a:pPr marL="266700" lvl="1" indent="-174625" algn="just" eaLnBrk="0" hangingPunct="0">
              <a:spcBef>
                <a:spcPct val="20000"/>
              </a:spcBef>
              <a:buFont typeface="Wingdings" pitchFamily="2" charset="2"/>
              <a:buChar char="ü"/>
              <a:defRPr/>
            </a:pPr>
            <a:r>
              <a:rPr lang="es-ES_tradnl" dirty="0" smtClean="0">
                <a:latin typeface="Avenir Book" panose="02000503020000020003" pitchFamily="2" charset="0"/>
              </a:rPr>
              <a:t>La </a:t>
            </a:r>
            <a:r>
              <a:rPr lang="es-ES_tradnl" dirty="0">
                <a:latin typeface="Avenir Book" panose="02000503020000020003" pitchFamily="2" charset="0"/>
              </a:rPr>
              <a:t>fecha, lugar y hora para la recepción al evento de Toma de Protesta Generacional del grado académico de TSU, serán comunicados en el momento oportuno por cada Dirección de Carrera, favor de estar </a:t>
            </a:r>
            <a:r>
              <a:rPr lang="es-ES_tradnl" dirty="0" smtClean="0">
                <a:latin typeface="Avenir Book" panose="02000503020000020003" pitchFamily="2" charset="0"/>
              </a:rPr>
              <a:t>pendiente.</a:t>
            </a:r>
            <a:endParaRPr lang="es-MX" dirty="0">
              <a:latin typeface="Avenir Book" panose="02000503020000020003" pitchFamily="2" charset="0"/>
            </a:endParaRPr>
          </a:p>
          <a:p>
            <a:pPr marL="266700" lvl="1" indent="-174625" algn="just" eaLnBrk="0" hangingPunct="0">
              <a:spcBef>
                <a:spcPct val="20000"/>
              </a:spcBef>
              <a:buFont typeface="Wingdings" pitchFamily="2" charset="2"/>
              <a:buChar char="ü"/>
              <a:defRPr/>
            </a:pPr>
            <a:endParaRPr lang="es-ES_tradnl" sz="1700" dirty="0">
              <a:latin typeface="Avenir Book" panose="02000503020000020003" pitchFamily="2" charset="0"/>
            </a:endParaRPr>
          </a:p>
        </p:txBody>
      </p:sp>
      <p:sp>
        <p:nvSpPr>
          <p:cNvPr id="3" name="Título 1">
            <a:extLst>
              <a:ext uri="{FF2B5EF4-FFF2-40B4-BE49-F238E27FC236}">
                <a16:creationId xmlns:a16="http://schemas.microsoft.com/office/drawing/2014/main" id="{79FEC2FB-64AA-F649-AC7E-C859BB7A79A4}"/>
              </a:ext>
            </a:extLst>
          </p:cNvPr>
          <p:cNvSpPr txBox="1">
            <a:spLocks/>
          </p:cNvSpPr>
          <p:nvPr/>
        </p:nvSpPr>
        <p:spPr>
          <a:xfrm>
            <a:off x="1333861" y="1053732"/>
            <a:ext cx="9535885" cy="854591"/>
          </a:xfrm>
          <a:prstGeom prst="rect">
            <a:avLst/>
          </a:prstGeom>
        </p:spPr>
        <p:txBody>
          <a:bodyPr>
            <a:noAutofit/>
          </a:bodyPr>
          <a:lst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a:lstStyle>
          <a:p>
            <a:pPr algn="ctr"/>
            <a:r>
              <a:rPr lang="es-ES_tradnl" sz="1400" dirty="0" smtClean="0">
                <a:solidFill>
                  <a:schemeClr val="tx1"/>
                </a:solidFill>
                <a:latin typeface="Avenir Book" panose="02000503020000020003" pitchFamily="2" charset="0"/>
              </a:rPr>
              <a:t/>
            </a:r>
            <a:br>
              <a:rPr lang="es-ES_tradnl" sz="1400" dirty="0" smtClean="0">
                <a:solidFill>
                  <a:schemeClr val="tx1"/>
                </a:solidFill>
                <a:latin typeface="Avenir Book" panose="02000503020000020003" pitchFamily="2" charset="0"/>
              </a:rPr>
            </a:br>
            <a:r>
              <a:rPr lang="es-ES" sz="2400" dirty="0" smtClean="0">
                <a:solidFill>
                  <a:schemeClr val="tx1"/>
                </a:solidFill>
                <a:latin typeface="Avenir Book" panose="02000503020000020003" pitchFamily="2" charset="0"/>
              </a:rPr>
              <a:t>IMPORTANTE</a:t>
            </a:r>
            <a:endParaRPr lang="es-MX" sz="2400" dirty="0">
              <a:solidFill>
                <a:schemeClr val="tx1"/>
              </a:solidFill>
              <a:latin typeface="Avenir Book" panose="02000503020000020003" pitchFamily="2" charset="0"/>
            </a:endParaRPr>
          </a:p>
        </p:txBody>
      </p:sp>
    </p:spTree>
    <p:extLst>
      <p:ext uri="{BB962C8B-B14F-4D97-AF65-F5344CB8AC3E}">
        <p14:creationId xmlns:p14="http://schemas.microsoft.com/office/powerpoint/2010/main" val="4040122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262711" y="1465943"/>
            <a:ext cx="11682546" cy="5036454"/>
          </a:xfrm>
          <a:prstGeom prst="rect">
            <a:avLst/>
          </a:prstGeom>
          <a:noFill/>
          <a:ln w="57150" cmpd="thickThin">
            <a:solidFill>
              <a:schemeClr val="tx1"/>
            </a:solidFill>
            <a:miter lim="800000"/>
            <a:headEnd/>
            <a:tailEnd/>
          </a:ln>
        </p:spPr>
        <p:txBody>
          <a:bodyPr lIns="144000" rIns="144000"/>
          <a:lstStyle/>
          <a:p>
            <a:pPr marL="266700" lvl="1" indent="-174625" algn="just" eaLnBrk="0" hangingPunct="0">
              <a:spcBef>
                <a:spcPct val="20000"/>
              </a:spcBef>
              <a:buFont typeface="Wingdings" pitchFamily="2" charset="2"/>
              <a:buChar char="ü"/>
              <a:defRPr/>
            </a:pPr>
            <a:r>
              <a:rPr lang="es-MX" dirty="0">
                <a:latin typeface="Avenir Book" panose="02000503020000020003" pitchFamily="2" charset="0"/>
              </a:rPr>
              <a:t>Una vez que la Dirección General de Profesiones de la CDMX haya procesado y generado la cédula profesional electrónica, se enviará correo electrónico dirigido al titulado con las indicaciones para obtenerla</a:t>
            </a:r>
            <a:r>
              <a:rPr lang="es-MX" dirty="0" smtClean="0">
                <a:latin typeface="Avenir Book" panose="02000503020000020003" pitchFamily="2" charset="0"/>
              </a:rPr>
              <a:t>.</a:t>
            </a:r>
          </a:p>
          <a:p>
            <a:pPr marL="266700" lvl="1" indent="-174625" algn="just" eaLnBrk="0" hangingPunct="0">
              <a:spcBef>
                <a:spcPct val="20000"/>
              </a:spcBef>
              <a:buFont typeface="Wingdings" pitchFamily="2" charset="2"/>
              <a:buChar char="ü"/>
              <a:defRPr/>
            </a:pPr>
            <a:endParaRPr lang="es-MX" sz="1400" dirty="0">
              <a:latin typeface="Avenir Book" panose="02000503020000020003" pitchFamily="2" charset="0"/>
            </a:endParaRPr>
          </a:p>
          <a:p>
            <a:pPr marL="266700" lvl="1" indent="-174625" algn="just" eaLnBrk="0" hangingPunct="0">
              <a:spcBef>
                <a:spcPct val="20000"/>
              </a:spcBef>
              <a:buFont typeface="Wingdings" pitchFamily="2" charset="2"/>
              <a:buChar char="ü"/>
              <a:defRPr/>
            </a:pPr>
            <a:r>
              <a:rPr lang="es-MX" i="1" dirty="0">
                <a:latin typeface="Avenir Book" panose="02000503020000020003" pitchFamily="2" charset="0"/>
              </a:rPr>
              <a:t>Para poder descargar la cédula profesional electrónica de la Dirección General de Profesiones de la CDMX, el titulado deberá contar con su </a:t>
            </a:r>
            <a:r>
              <a:rPr lang="es-MX" i="1" dirty="0" err="1">
                <a:latin typeface="Avenir Book" panose="02000503020000020003" pitchFamily="2" charset="0"/>
              </a:rPr>
              <a:t>e.firma</a:t>
            </a:r>
            <a:r>
              <a:rPr lang="es-MX" i="1" dirty="0">
                <a:latin typeface="Avenir Book" panose="02000503020000020003" pitchFamily="2" charset="0"/>
              </a:rPr>
              <a:t> emitida por el SAT y podrá realizar la transacción económica del trámite con su tarjeta de crédito o débito bancaria</a:t>
            </a:r>
            <a:r>
              <a:rPr lang="es-MX" dirty="0">
                <a:latin typeface="Avenir Book" panose="02000503020000020003" pitchFamily="2" charset="0"/>
              </a:rPr>
              <a:t>.</a:t>
            </a:r>
          </a:p>
          <a:p>
            <a:pPr marL="266700" lvl="1" indent="-174625" algn="just" eaLnBrk="0" hangingPunct="0">
              <a:spcBef>
                <a:spcPct val="20000"/>
              </a:spcBef>
              <a:buFont typeface="Wingdings" pitchFamily="2" charset="2"/>
              <a:buChar char="ü"/>
              <a:defRPr/>
            </a:pPr>
            <a:endParaRPr lang="es-MX" sz="1400" dirty="0">
              <a:latin typeface="Avenir Book" panose="02000503020000020003" pitchFamily="2" charset="0"/>
            </a:endParaRPr>
          </a:p>
          <a:p>
            <a:pPr marL="266700" lvl="1" indent="-174625" algn="just" eaLnBrk="0" hangingPunct="0">
              <a:spcBef>
                <a:spcPct val="20000"/>
              </a:spcBef>
              <a:buFont typeface="Wingdings" pitchFamily="2" charset="2"/>
              <a:buChar char="ü"/>
              <a:defRPr/>
            </a:pPr>
            <a:r>
              <a:rPr lang="es-MX" dirty="0">
                <a:latin typeface="Avenir Book" panose="02000503020000020003" pitchFamily="2" charset="0"/>
              </a:rPr>
              <a:t>Una vez que el titulado cuente con su cédula profesional electrónica, deberá subirla a la plataforma de la UTSJR: </a:t>
            </a:r>
            <a:r>
              <a:rPr lang="es-MX" b="1" dirty="0">
                <a:latin typeface="Avenir Book" panose="02000503020000020003" pitchFamily="2" charset="0"/>
              </a:rPr>
              <a:t>www.utsjr.edu.mx/Accesos Externos/Trámites Egresados</a:t>
            </a:r>
            <a:r>
              <a:rPr lang="es-MX" dirty="0">
                <a:latin typeface="Avenir Book" panose="02000503020000020003" pitchFamily="2" charset="0"/>
              </a:rPr>
              <a:t> y notificar vía correo o telefónicamente al Departamento de Servicios Escolares para su verificación y aprobación.</a:t>
            </a:r>
          </a:p>
          <a:p>
            <a:pPr marL="266700" lvl="1" indent="-174625" algn="just" eaLnBrk="0" hangingPunct="0">
              <a:spcBef>
                <a:spcPct val="20000"/>
              </a:spcBef>
              <a:buFont typeface="Wingdings" pitchFamily="2" charset="2"/>
              <a:buChar char="ü"/>
              <a:defRPr/>
            </a:pPr>
            <a:endParaRPr lang="es-MX" sz="1400" dirty="0">
              <a:latin typeface="Avenir Book" panose="02000503020000020003" pitchFamily="2" charset="0"/>
            </a:endParaRPr>
          </a:p>
          <a:p>
            <a:pPr marL="266700" lvl="1" indent="-174625" algn="just" eaLnBrk="0" hangingPunct="0">
              <a:spcBef>
                <a:spcPct val="20000"/>
              </a:spcBef>
              <a:buFont typeface="Wingdings" pitchFamily="2" charset="2"/>
              <a:buChar char="ü"/>
              <a:defRPr/>
            </a:pPr>
            <a:r>
              <a:rPr lang="es-MX" dirty="0" smtClean="0">
                <a:latin typeface="Avenir Book" panose="02000503020000020003" pitchFamily="2" charset="0"/>
              </a:rPr>
              <a:t>Cuando la UTSJR reciba la Cédula Profesional Estatal y se concluya con la emisión del Título Profesional y demás </a:t>
            </a:r>
            <a:r>
              <a:rPr lang="es-MX" dirty="0">
                <a:latin typeface="Avenir Book" panose="02000503020000020003" pitchFamily="2" charset="0"/>
              </a:rPr>
              <a:t>documentos </a:t>
            </a:r>
            <a:r>
              <a:rPr lang="es-MX" dirty="0" smtClean="0">
                <a:latin typeface="Avenir Book" panose="02000503020000020003" pitchFamily="2" charset="0"/>
              </a:rPr>
              <a:t>oficiales, se </a:t>
            </a:r>
            <a:r>
              <a:rPr lang="es-MX" dirty="0">
                <a:latin typeface="Avenir Book" panose="02000503020000020003" pitchFamily="2" charset="0"/>
              </a:rPr>
              <a:t>enviará un correo electrónico dirigido al titulado con las indicaciones para </a:t>
            </a:r>
            <a:r>
              <a:rPr lang="es-MX" dirty="0" smtClean="0">
                <a:latin typeface="Avenir Book" panose="02000503020000020003" pitchFamily="2" charset="0"/>
              </a:rPr>
              <a:t>pasar a recoger toda su documentación.</a:t>
            </a:r>
            <a:endParaRPr lang="es-MX" dirty="0">
              <a:latin typeface="Avenir Book" panose="02000503020000020003" pitchFamily="2" charset="0"/>
            </a:endParaRPr>
          </a:p>
          <a:p>
            <a:pPr marL="92075" lvl="1" algn="just" eaLnBrk="0" hangingPunct="0">
              <a:spcBef>
                <a:spcPct val="20000"/>
              </a:spcBef>
              <a:defRPr/>
            </a:pPr>
            <a:endParaRPr lang="es-MX" sz="1400" dirty="0">
              <a:latin typeface="Avenir Book" panose="02000503020000020003" pitchFamily="2" charset="0"/>
            </a:endParaRPr>
          </a:p>
          <a:p>
            <a:pPr marL="266700" lvl="1" indent="-174625" algn="just" eaLnBrk="0" hangingPunct="0">
              <a:spcBef>
                <a:spcPct val="20000"/>
              </a:spcBef>
              <a:buFont typeface="Wingdings" pitchFamily="2" charset="2"/>
              <a:buChar char="ü"/>
              <a:defRPr/>
            </a:pPr>
            <a:r>
              <a:rPr lang="es-MX" dirty="0">
                <a:latin typeface="Avenir Book" panose="02000503020000020003" pitchFamily="2" charset="0"/>
              </a:rPr>
              <a:t>E</a:t>
            </a:r>
            <a:r>
              <a:rPr lang="es-MX" dirty="0" smtClean="0">
                <a:latin typeface="Avenir Book" panose="02000503020000020003" pitchFamily="2" charset="0"/>
              </a:rPr>
              <a:t>s </a:t>
            </a:r>
            <a:r>
              <a:rPr lang="es-MX" dirty="0">
                <a:latin typeface="Avenir Book" panose="02000503020000020003" pitchFamily="2" charset="0"/>
              </a:rPr>
              <a:t>necesario que todos los alumnos próximos a egresar y ser titulados, cuenten con su </a:t>
            </a:r>
            <a:r>
              <a:rPr lang="es-MX" dirty="0" err="1">
                <a:latin typeface="Avenir Book" panose="02000503020000020003" pitchFamily="2" charset="0"/>
              </a:rPr>
              <a:t>e.firma</a:t>
            </a:r>
            <a:r>
              <a:rPr lang="es-MX" dirty="0">
                <a:latin typeface="Avenir Book" panose="02000503020000020003" pitchFamily="2" charset="0"/>
              </a:rPr>
              <a:t>, la cual es de carácter gratuito, o en su caso renovarla o actualizarla de acuerdo a lo establecido por el SAT.</a:t>
            </a:r>
            <a:endParaRPr lang="es-ES_tradnl" dirty="0">
              <a:latin typeface="Avenir Book" panose="02000503020000020003" pitchFamily="2" charset="0"/>
            </a:endParaRPr>
          </a:p>
        </p:txBody>
      </p:sp>
      <p:sp>
        <p:nvSpPr>
          <p:cNvPr id="3" name="Título 1">
            <a:extLst>
              <a:ext uri="{FF2B5EF4-FFF2-40B4-BE49-F238E27FC236}">
                <a16:creationId xmlns:a16="http://schemas.microsoft.com/office/drawing/2014/main" id="{79FEC2FB-64AA-F649-AC7E-C859BB7A79A4}"/>
              </a:ext>
            </a:extLst>
          </p:cNvPr>
          <p:cNvSpPr txBox="1">
            <a:spLocks/>
          </p:cNvSpPr>
          <p:nvPr/>
        </p:nvSpPr>
        <p:spPr>
          <a:xfrm>
            <a:off x="1333858" y="792479"/>
            <a:ext cx="9535885" cy="854591"/>
          </a:xfrm>
          <a:prstGeom prst="rect">
            <a:avLst/>
          </a:prstGeom>
        </p:spPr>
        <p:txBody>
          <a:bodyPr>
            <a:noAutofit/>
          </a:bodyPr>
          <a:lst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a:lstStyle>
          <a:p>
            <a:pPr algn="ctr"/>
            <a:r>
              <a:rPr lang="es-ES_tradnl" sz="1400" dirty="0" smtClean="0">
                <a:solidFill>
                  <a:schemeClr val="tx1"/>
                </a:solidFill>
                <a:latin typeface="Avenir Book" panose="02000503020000020003" pitchFamily="2" charset="0"/>
              </a:rPr>
              <a:t/>
            </a:r>
            <a:br>
              <a:rPr lang="es-ES_tradnl" sz="1400" dirty="0" smtClean="0">
                <a:solidFill>
                  <a:schemeClr val="tx1"/>
                </a:solidFill>
                <a:latin typeface="Avenir Book" panose="02000503020000020003" pitchFamily="2" charset="0"/>
              </a:rPr>
            </a:br>
            <a:r>
              <a:rPr lang="es-ES" sz="2400" dirty="0" smtClean="0">
                <a:solidFill>
                  <a:schemeClr val="tx1"/>
                </a:solidFill>
                <a:latin typeface="Avenir Book" panose="02000503020000020003" pitchFamily="2" charset="0"/>
              </a:rPr>
              <a:t>IMPORTANTE</a:t>
            </a:r>
            <a:endParaRPr lang="es-ES" sz="2400" dirty="0">
              <a:solidFill>
                <a:schemeClr val="tx1"/>
              </a:solidFill>
              <a:latin typeface="Avenir Book" panose="02000503020000020003" pitchFamily="2" charset="0"/>
            </a:endParaRPr>
          </a:p>
          <a:p>
            <a:pPr algn="ctr"/>
            <a:endParaRPr lang="es-MX" sz="2400" dirty="0">
              <a:solidFill>
                <a:schemeClr val="tx1"/>
              </a:solidFill>
              <a:latin typeface="Avenir Book" panose="02000503020000020003" pitchFamily="2" charset="0"/>
            </a:endParaRPr>
          </a:p>
        </p:txBody>
      </p:sp>
    </p:spTree>
    <p:extLst>
      <p:ext uri="{BB962C8B-B14F-4D97-AF65-F5344CB8AC3E}">
        <p14:creationId xmlns:p14="http://schemas.microsoft.com/office/powerpoint/2010/main" val="4217155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262711" y="1335314"/>
            <a:ext cx="11682546" cy="5167083"/>
          </a:xfrm>
          <a:prstGeom prst="rect">
            <a:avLst/>
          </a:prstGeom>
          <a:noFill/>
          <a:ln w="57150" cmpd="thickThin">
            <a:solidFill>
              <a:schemeClr val="tx1"/>
            </a:solidFill>
            <a:miter lim="800000"/>
            <a:headEnd/>
            <a:tailEnd/>
          </a:ln>
        </p:spPr>
        <p:txBody>
          <a:bodyPr lIns="144000" rIns="144000"/>
          <a:lstStyle/>
          <a:p>
            <a:pPr marL="92075" lvl="1" algn="just" eaLnBrk="0" hangingPunct="0">
              <a:spcBef>
                <a:spcPct val="20000"/>
              </a:spcBef>
              <a:defRPr/>
            </a:pPr>
            <a:r>
              <a:rPr lang="es-ES" sz="1600" dirty="0">
                <a:latin typeface="Avenir Book" panose="02000503020000020003" pitchFamily="2" charset="0"/>
              </a:rPr>
              <a:t>Hacemos de su conocimiento que sus documentos oficiales que nos requiera la </a:t>
            </a:r>
            <a:r>
              <a:rPr lang="es-ES" sz="1600" dirty="0" smtClean="0">
                <a:latin typeface="Avenir Book" panose="02000503020000020003" pitchFamily="2" charset="0"/>
              </a:rPr>
              <a:t>DGP y la DEP </a:t>
            </a:r>
            <a:r>
              <a:rPr lang="es-ES" sz="1600" dirty="0">
                <a:latin typeface="Avenir Book" panose="02000503020000020003" pitchFamily="2" charset="0"/>
              </a:rPr>
              <a:t>para su trámite de </a:t>
            </a:r>
            <a:r>
              <a:rPr lang="es-ES" sz="1600" dirty="0" smtClean="0">
                <a:latin typeface="Avenir Book" panose="02000503020000020003" pitchFamily="2" charset="0"/>
              </a:rPr>
              <a:t>Cédula Profesional, </a:t>
            </a:r>
            <a:r>
              <a:rPr lang="es-ES" sz="1600" dirty="0">
                <a:latin typeface="Avenir Book" panose="02000503020000020003" pitchFamily="2" charset="0"/>
              </a:rPr>
              <a:t>serán verificados en su autenticidad ante las dependencias oficiales correspondientes, por lo que si se determinara que alguno de ellos carece de validez oficial, se procederá conforme a la establecido en el Reglamento Académico de la Universidad Tecnológica de San Juan del Río, Querétaro, en su CAPÍTULO I. DISPOSICIONES GENERALES, Artículo 5, que a la letra dice:</a:t>
            </a:r>
          </a:p>
          <a:p>
            <a:pPr marL="92075" lvl="1" algn="just" eaLnBrk="0" hangingPunct="0">
              <a:spcBef>
                <a:spcPct val="20000"/>
              </a:spcBef>
              <a:defRPr/>
            </a:pPr>
            <a:endParaRPr lang="es-ES" sz="1200" dirty="0">
              <a:latin typeface="Avenir Book" panose="02000503020000020003" pitchFamily="2" charset="0"/>
            </a:endParaRPr>
          </a:p>
          <a:p>
            <a:pPr marL="92075" lvl="1" algn="just" eaLnBrk="0" hangingPunct="0">
              <a:spcBef>
                <a:spcPct val="20000"/>
              </a:spcBef>
              <a:defRPr/>
            </a:pPr>
            <a:r>
              <a:rPr lang="es-ES" sz="1600" dirty="0">
                <a:latin typeface="Avenir Book" panose="02000503020000020003" pitchFamily="2" charset="0"/>
              </a:rPr>
              <a:t> “La Universidad procederá de forma inmediata a la baja definitiva de un estudiante, si durante el transcurso y/o término de su formación académica se le comprueba la ilegalidad (documento apócrifo), de algún documento oficial necesario para la inscripción, reinscripción y/o titulación. </a:t>
            </a:r>
          </a:p>
          <a:p>
            <a:pPr marL="92075" lvl="1" algn="just" eaLnBrk="0" hangingPunct="0">
              <a:spcBef>
                <a:spcPct val="20000"/>
              </a:spcBef>
              <a:defRPr/>
            </a:pPr>
            <a:endParaRPr lang="es-ES" sz="1200" dirty="0">
              <a:latin typeface="Avenir Book" panose="02000503020000020003" pitchFamily="2" charset="0"/>
            </a:endParaRPr>
          </a:p>
          <a:p>
            <a:pPr marL="92075" lvl="1" algn="just" eaLnBrk="0" hangingPunct="0">
              <a:spcBef>
                <a:spcPct val="20000"/>
              </a:spcBef>
              <a:defRPr/>
            </a:pPr>
            <a:r>
              <a:rPr lang="es-ES" sz="1600" dirty="0">
                <a:latin typeface="Avenir Book" panose="02000503020000020003" pitchFamily="2" charset="0"/>
              </a:rPr>
              <a:t>Así mismo si en el ejercicio profesional se le comprueba la ilegitimidad de algún documento oficial de su formación académica, conforme al Artículo 5º de la Constitución Política de los Estados Unidos Mexicanos, las acciones académicas o administrativas serán inexistentes y quedarán sin efecto a cualquier beneficio que haya logrado o esté realizando, procediendo en su contra las sanciones que por ley sean aplicables.”</a:t>
            </a:r>
          </a:p>
          <a:p>
            <a:pPr marL="92075" lvl="1" algn="just" eaLnBrk="0" hangingPunct="0">
              <a:spcBef>
                <a:spcPct val="20000"/>
              </a:spcBef>
              <a:defRPr/>
            </a:pPr>
            <a:endParaRPr lang="es-ES" sz="1200" dirty="0">
              <a:latin typeface="Avenir Book" panose="02000503020000020003" pitchFamily="2" charset="0"/>
            </a:endParaRPr>
          </a:p>
          <a:p>
            <a:pPr marL="92075" lvl="1" algn="just" eaLnBrk="0" hangingPunct="0">
              <a:spcBef>
                <a:spcPct val="20000"/>
              </a:spcBef>
              <a:defRPr/>
            </a:pPr>
            <a:r>
              <a:rPr lang="es-ES" sz="1600" dirty="0">
                <a:latin typeface="Avenir Book" panose="02000503020000020003" pitchFamily="2" charset="0"/>
              </a:rPr>
              <a:t>Así mismo le informamos que de incurrir en la falta antes mencionada, también se aplicará lo establecido en el Acuerdo de la SEP 17/11/17, Artículo 62, párrafo segundo, que a la letra dice: "De comprobarse que la documentación no es auténtica, que la información sea falsa o que haya sido alterada, el Particular dará parte a las autoridades competentes para los efectos legales a que haya lugar; procederá a anular las calificaciones obtenidas por el alumno en el nivel educativo del tipo superior que hubiese cursado, y lo hará del conocimiento al alumno".</a:t>
            </a:r>
            <a:endParaRPr lang="es-ES_tradnl" sz="1600" dirty="0">
              <a:latin typeface="Avenir Book" panose="02000503020000020003" pitchFamily="2" charset="0"/>
            </a:endParaRPr>
          </a:p>
        </p:txBody>
      </p:sp>
      <p:sp>
        <p:nvSpPr>
          <p:cNvPr id="3" name="Título 1">
            <a:extLst>
              <a:ext uri="{FF2B5EF4-FFF2-40B4-BE49-F238E27FC236}">
                <a16:creationId xmlns:a16="http://schemas.microsoft.com/office/drawing/2014/main" id="{79FEC2FB-64AA-F649-AC7E-C859BB7A79A4}"/>
              </a:ext>
            </a:extLst>
          </p:cNvPr>
          <p:cNvSpPr txBox="1">
            <a:spLocks/>
          </p:cNvSpPr>
          <p:nvPr/>
        </p:nvSpPr>
        <p:spPr>
          <a:xfrm>
            <a:off x="1333858" y="719909"/>
            <a:ext cx="9535885" cy="854591"/>
          </a:xfrm>
          <a:prstGeom prst="rect">
            <a:avLst/>
          </a:prstGeom>
        </p:spPr>
        <p:txBody>
          <a:bodyPr>
            <a:noAutofit/>
          </a:bodyPr>
          <a:lst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a:lstStyle>
          <a:p>
            <a:pPr algn="ctr"/>
            <a:r>
              <a:rPr lang="es-ES_tradnl" sz="1400" dirty="0" smtClean="0">
                <a:solidFill>
                  <a:schemeClr val="tx1"/>
                </a:solidFill>
                <a:latin typeface="Avenir Book" panose="02000503020000020003" pitchFamily="2" charset="0"/>
              </a:rPr>
              <a:t/>
            </a:r>
            <a:br>
              <a:rPr lang="es-ES_tradnl" sz="1400" dirty="0" smtClean="0">
                <a:solidFill>
                  <a:schemeClr val="tx1"/>
                </a:solidFill>
                <a:latin typeface="Avenir Book" panose="02000503020000020003" pitchFamily="2" charset="0"/>
              </a:rPr>
            </a:br>
            <a:r>
              <a:rPr lang="es-ES" sz="2400" dirty="0" smtClean="0">
                <a:solidFill>
                  <a:schemeClr val="tx1"/>
                </a:solidFill>
                <a:latin typeface="Avenir Book" panose="02000503020000020003" pitchFamily="2" charset="0"/>
              </a:rPr>
              <a:t>IMPORTANTE</a:t>
            </a:r>
            <a:endParaRPr lang="es-ES" sz="2400" dirty="0">
              <a:solidFill>
                <a:schemeClr val="tx1"/>
              </a:solidFill>
              <a:latin typeface="Avenir Book" panose="02000503020000020003" pitchFamily="2" charset="0"/>
            </a:endParaRPr>
          </a:p>
          <a:p>
            <a:pPr algn="ctr"/>
            <a:endParaRPr lang="es-MX" sz="2400" dirty="0">
              <a:solidFill>
                <a:schemeClr val="tx1"/>
              </a:solidFill>
              <a:latin typeface="Avenir Book" panose="02000503020000020003" pitchFamily="2" charset="0"/>
            </a:endParaRPr>
          </a:p>
        </p:txBody>
      </p:sp>
    </p:spTree>
    <p:extLst>
      <p:ext uri="{BB962C8B-B14F-4D97-AF65-F5344CB8AC3E}">
        <p14:creationId xmlns:p14="http://schemas.microsoft.com/office/powerpoint/2010/main" val="2991585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204654" y="2084246"/>
            <a:ext cx="11798660" cy="4418149"/>
          </a:xfrm>
          <a:prstGeom prst="rect">
            <a:avLst/>
          </a:prstGeom>
          <a:noFill/>
          <a:ln w="57150" cmpd="thickThin">
            <a:solidFill>
              <a:schemeClr val="tx1"/>
            </a:solidFill>
            <a:miter lim="800000"/>
            <a:headEnd/>
            <a:tailEnd/>
          </a:ln>
        </p:spPr>
        <p:txBody>
          <a:bodyPr lIns="144000" rIns="144000"/>
          <a:lstStyle/>
          <a:p>
            <a:pPr marL="266700" lvl="1" indent="-174625" algn="just" eaLnBrk="0" hangingPunct="0">
              <a:spcBef>
                <a:spcPct val="20000"/>
              </a:spcBef>
              <a:buFont typeface="Wingdings" pitchFamily="2" charset="2"/>
              <a:buChar char="ü"/>
              <a:defRPr/>
            </a:pPr>
            <a:r>
              <a:rPr lang="es-MX" sz="1700" dirty="0">
                <a:latin typeface="Avenir Book" panose="02000503020000020003" pitchFamily="2" charset="0"/>
              </a:rPr>
              <a:t>Todos los egresados del nivel TSU podrán continuar con sus estudios del nivel Licenciatura o Ingeniería, teniendo como requisito obligatorio su titulación como Técnico Superior Universitario, de acuerdo a lo establecido en el Reglamento Académico vigente en su Artículo número13. </a:t>
            </a:r>
          </a:p>
          <a:p>
            <a:pPr marL="266700" lvl="1" indent="-174625" algn="just" eaLnBrk="0" hangingPunct="0">
              <a:spcBef>
                <a:spcPct val="20000"/>
              </a:spcBef>
              <a:buFont typeface="Wingdings" pitchFamily="2" charset="2"/>
              <a:buChar char="ü"/>
              <a:defRPr/>
            </a:pPr>
            <a:endParaRPr lang="es-MX" sz="1700" dirty="0">
              <a:latin typeface="Avenir Book" panose="02000503020000020003" pitchFamily="2" charset="0"/>
            </a:endParaRPr>
          </a:p>
          <a:p>
            <a:pPr marL="266700" lvl="1" indent="-174625" algn="just" eaLnBrk="0" hangingPunct="0">
              <a:spcBef>
                <a:spcPct val="20000"/>
              </a:spcBef>
              <a:buFont typeface="Wingdings" pitchFamily="2" charset="2"/>
              <a:buChar char="ü"/>
              <a:defRPr/>
            </a:pPr>
            <a:r>
              <a:rPr lang="es-MX" sz="1700" dirty="0">
                <a:latin typeface="Avenir Book" panose="02000503020000020003" pitchFamily="2" charset="0"/>
              </a:rPr>
              <a:t>Los egresados titulados del nivel TSU deberán realizar su reinscripción al séptimo cuatrimestre de acuerdo a las fechas establecidas en el calendario escolar y al calendario de pagos </a:t>
            </a:r>
            <a:r>
              <a:rPr lang="es-MX" sz="1700" b="1" dirty="0">
                <a:solidFill>
                  <a:srgbClr val="FF0000"/>
                </a:solidFill>
                <a:latin typeface="Avenir Book" panose="02000503020000020003" pitchFamily="2" charset="0"/>
              </a:rPr>
              <a:t>(semana del </a:t>
            </a:r>
            <a:r>
              <a:rPr lang="es-MX" sz="1700" b="1" dirty="0" smtClean="0">
                <a:solidFill>
                  <a:srgbClr val="FF0000"/>
                </a:solidFill>
                <a:latin typeface="Avenir Book" panose="02000503020000020003" pitchFamily="2" charset="0"/>
              </a:rPr>
              <a:t>21 </a:t>
            </a:r>
            <a:r>
              <a:rPr lang="es-MX" sz="1700" b="1" dirty="0">
                <a:solidFill>
                  <a:srgbClr val="FF0000"/>
                </a:solidFill>
                <a:latin typeface="Avenir Book" panose="02000503020000020003" pitchFamily="2" charset="0"/>
              </a:rPr>
              <a:t>al </a:t>
            </a:r>
            <a:r>
              <a:rPr lang="es-MX" sz="1700" b="1" dirty="0" smtClean="0">
                <a:solidFill>
                  <a:srgbClr val="FF0000"/>
                </a:solidFill>
                <a:latin typeface="Avenir Book" panose="02000503020000020003" pitchFamily="2" charset="0"/>
              </a:rPr>
              <a:t>25 </a:t>
            </a:r>
            <a:r>
              <a:rPr lang="es-MX" sz="1700" b="1" dirty="0">
                <a:solidFill>
                  <a:srgbClr val="FF0000"/>
                </a:solidFill>
                <a:latin typeface="Avenir Book" panose="02000503020000020003" pitchFamily="2" charset="0"/>
              </a:rPr>
              <a:t>de agosto del </a:t>
            </a:r>
            <a:r>
              <a:rPr lang="es-MX" sz="1700" b="1" dirty="0" smtClean="0">
                <a:solidFill>
                  <a:srgbClr val="FF0000"/>
                </a:solidFill>
                <a:latin typeface="Avenir Book" panose="02000503020000020003" pitchFamily="2" charset="0"/>
              </a:rPr>
              <a:t>2023)</a:t>
            </a:r>
            <a:r>
              <a:rPr lang="es-MX" sz="1700" dirty="0" smtClean="0">
                <a:latin typeface="Avenir Book" panose="02000503020000020003" pitchFamily="2" charset="0"/>
              </a:rPr>
              <a:t>, </a:t>
            </a:r>
            <a:r>
              <a:rPr lang="es-MX" sz="1700" dirty="0">
                <a:latin typeface="Avenir Book" panose="02000503020000020003" pitchFamily="2" charset="0"/>
              </a:rPr>
              <a:t>siguiendo la misma metodología de los cuatrimestres anteriores.</a:t>
            </a:r>
          </a:p>
          <a:p>
            <a:pPr marL="92075" lvl="1" algn="just" eaLnBrk="0" hangingPunct="0">
              <a:spcBef>
                <a:spcPct val="20000"/>
              </a:spcBef>
              <a:defRPr/>
            </a:pPr>
            <a:r>
              <a:rPr lang="es-MX" sz="1700" dirty="0">
                <a:latin typeface="Avenir Book" panose="02000503020000020003" pitchFamily="2" charset="0"/>
              </a:rPr>
              <a:t> </a:t>
            </a:r>
          </a:p>
          <a:p>
            <a:pPr marL="266700" lvl="1" indent="-174625" algn="just" eaLnBrk="0" hangingPunct="0">
              <a:spcBef>
                <a:spcPct val="20000"/>
              </a:spcBef>
              <a:buFont typeface="Wingdings" pitchFamily="2" charset="2"/>
              <a:buChar char="ü"/>
              <a:defRPr/>
            </a:pPr>
            <a:r>
              <a:rPr lang="es-MX" sz="1700" dirty="0">
                <a:latin typeface="Avenir Book" panose="02000503020000020003" pitchFamily="2" charset="0"/>
              </a:rPr>
              <a:t>Los egresados del nivel TSU que no realicen su trámite de titulación en el tiempo establecido para tal efecto en el Reglamento Académico </a:t>
            </a:r>
            <a:r>
              <a:rPr lang="es-MX" sz="1700" dirty="0" smtClean="0">
                <a:latin typeface="Avenir Book" panose="02000503020000020003" pitchFamily="2" charset="0"/>
              </a:rPr>
              <a:t>vigente, Artículo número 61, quedarán registrados como </a:t>
            </a:r>
            <a:r>
              <a:rPr lang="es-MX" sz="1700" b="1" dirty="0" smtClean="0">
                <a:solidFill>
                  <a:srgbClr val="FF0000"/>
                </a:solidFill>
                <a:latin typeface="Avenir Book" panose="02000503020000020003" pitchFamily="2" charset="0"/>
              </a:rPr>
              <a:t>egresados </a:t>
            </a:r>
            <a:r>
              <a:rPr lang="es-MX" sz="1700" b="1" dirty="0">
                <a:solidFill>
                  <a:srgbClr val="FF0000"/>
                </a:solidFill>
                <a:latin typeface="Avenir Book" panose="02000503020000020003" pitchFamily="2" charset="0"/>
              </a:rPr>
              <a:t>no titulados</a:t>
            </a:r>
            <a:r>
              <a:rPr lang="es-MX" sz="1700" dirty="0">
                <a:latin typeface="Avenir Book" panose="02000503020000020003" pitchFamily="2" charset="0"/>
              </a:rPr>
              <a:t>, sin posibilidad de poderse titular por alguna otra opción que no sea el proyecto de estadía.</a:t>
            </a:r>
          </a:p>
          <a:p>
            <a:pPr marL="266700" lvl="1" indent="-174625" algn="just" eaLnBrk="0" hangingPunct="0">
              <a:spcBef>
                <a:spcPct val="20000"/>
              </a:spcBef>
              <a:buFont typeface="Wingdings" pitchFamily="2" charset="2"/>
              <a:buChar char="ü"/>
              <a:defRPr/>
            </a:pPr>
            <a:endParaRPr lang="es-MX" sz="1700" dirty="0">
              <a:latin typeface="Avenir Book" panose="02000503020000020003" pitchFamily="2" charset="0"/>
            </a:endParaRPr>
          </a:p>
          <a:p>
            <a:pPr marL="266700" lvl="1" indent="-174625" algn="just" eaLnBrk="0" hangingPunct="0">
              <a:spcBef>
                <a:spcPct val="20000"/>
              </a:spcBef>
              <a:buFont typeface="Wingdings" pitchFamily="2" charset="2"/>
              <a:buChar char="ü"/>
              <a:defRPr/>
            </a:pPr>
            <a:r>
              <a:rPr lang="es-MX" sz="1700" dirty="0">
                <a:latin typeface="Avenir Book" panose="02000503020000020003" pitchFamily="2" charset="0"/>
              </a:rPr>
              <a:t>Los egresados del nivel TSU, que se encuentren cursando el séptimo cuatrimestre y no realicen su trámite de titulación </a:t>
            </a:r>
            <a:r>
              <a:rPr lang="es-MX" sz="1700" dirty="0" smtClean="0">
                <a:latin typeface="Avenir Book" panose="02000503020000020003" pitchFamily="2" charset="0"/>
              </a:rPr>
              <a:t>de dicho nivel en </a:t>
            </a:r>
            <a:r>
              <a:rPr lang="es-MX" sz="1700" dirty="0">
                <a:latin typeface="Avenir Book" panose="02000503020000020003" pitchFamily="2" charset="0"/>
              </a:rPr>
              <a:t>el tiempo reglamentario, </a:t>
            </a:r>
            <a:r>
              <a:rPr lang="es-MX" sz="1700" b="1" dirty="0">
                <a:solidFill>
                  <a:srgbClr val="FF0000"/>
                </a:solidFill>
                <a:latin typeface="Avenir Book" panose="02000503020000020003" pitchFamily="2" charset="0"/>
              </a:rPr>
              <a:t>causaran baja definitiva por faltas al </a:t>
            </a:r>
            <a:r>
              <a:rPr lang="es-MX" sz="1700" b="1" dirty="0" smtClean="0">
                <a:solidFill>
                  <a:srgbClr val="FF0000"/>
                </a:solidFill>
                <a:latin typeface="Avenir Book" panose="02000503020000020003" pitchFamily="2" charset="0"/>
              </a:rPr>
              <a:t>reglamento del nivel Licenciatura o Ingenier</a:t>
            </a:r>
            <a:r>
              <a:rPr lang="es-MX" sz="1700" b="1" dirty="0" smtClean="0">
                <a:solidFill>
                  <a:srgbClr val="FF0000"/>
                </a:solidFill>
                <a:latin typeface="Avenir Book" panose="02000503020000020003" pitchFamily="2" charset="0"/>
              </a:rPr>
              <a:t>ía</a:t>
            </a:r>
            <a:r>
              <a:rPr lang="es-MX" sz="1700" dirty="0" smtClean="0">
                <a:latin typeface="Avenir Book" panose="02000503020000020003" pitchFamily="2" charset="0"/>
              </a:rPr>
              <a:t>, </a:t>
            </a:r>
            <a:r>
              <a:rPr lang="es-MX" sz="1700" dirty="0">
                <a:latin typeface="Avenir Book" panose="02000503020000020003" pitchFamily="2" charset="0"/>
              </a:rPr>
              <a:t>quedando limitados de forma definitiva para realizar continuidad de estudios.</a:t>
            </a:r>
          </a:p>
        </p:txBody>
      </p:sp>
      <p:sp>
        <p:nvSpPr>
          <p:cNvPr id="3" name="Título 1">
            <a:extLst>
              <a:ext uri="{FF2B5EF4-FFF2-40B4-BE49-F238E27FC236}">
                <a16:creationId xmlns:a16="http://schemas.microsoft.com/office/drawing/2014/main" id="{79FEC2FB-64AA-F649-AC7E-C859BB7A79A4}"/>
              </a:ext>
            </a:extLst>
          </p:cNvPr>
          <p:cNvSpPr txBox="1">
            <a:spLocks/>
          </p:cNvSpPr>
          <p:nvPr/>
        </p:nvSpPr>
        <p:spPr>
          <a:xfrm>
            <a:off x="1333859" y="1030508"/>
            <a:ext cx="9535885" cy="854591"/>
          </a:xfrm>
          <a:prstGeom prst="rect">
            <a:avLst/>
          </a:prstGeom>
        </p:spPr>
        <p:txBody>
          <a:bodyPr>
            <a:noAutofit/>
          </a:bodyPr>
          <a:lst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a:lstStyle>
          <a:p>
            <a:pPr algn="ctr"/>
            <a:r>
              <a:rPr lang="es-ES_tradnl" sz="1400" dirty="0" smtClean="0">
                <a:solidFill>
                  <a:schemeClr val="tx1"/>
                </a:solidFill>
                <a:latin typeface="Avenir Book" panose="02000503020000020003" pitchFamily="2" charset="0"/>
              </a:rPr>
              <a:t/>
            </a:r>
            <a:br>
              <a:rPr lang="es-ES_tradnl" sz="1400" dirty="0" smtClean="0">
                <a:solidFill>
                  <a:schemeClr val="tx1"/>
                </a:solidFill>
                <a:latin typeface="Avenir Book" panose="02000503020000020003" pitchFamily="2" charset="0"/>
              </a:rPr>
            </a:br>
            <a:r>
              <a:rPr lang="es-ES" sz="2400" dirty="0">
                <a:solidFill>
                  <a:schemeClr val="tx1"/>
                </a:solidFill>
                <a:latin typeface="Avenir Book" panose="02000503020000020003" pitchFamily="2" charset="0"/>
              </a:rPr>
              <a:t>REINSCRIPCIÓN AL SEPTIMO CUATRIMESTRE NIVEL LICENCIATURA O INGENIRÍA</a:t>
            </a:r>
            <a:endParaRPr lang="es-MX" sz="2400" dirty="0">
              <a:solidFill>
                <a:schemeClr val="tx1"/>
              </a:solidFill>
              <a:latin typeface="Avenir Book" panose="02000503020000020003" pitchFamily="2" charset="0"/>
            </a:endParaRPr>
          </a:p>
        </p:txBody>
      </p:sp>
    </p:spTree>
    <p:extLst>
      <p:ext uri="{BB962C8B-B14F-4D97-AF65-F5344CB8AC3E}">
        <p14:creationId xmlns:p14="http://schemas.microsoft.com/office/powerpoint/2010/main" val="1857280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349070" y="1689500"/>
            <a:ext cx="11493860" cy="4781007"/>
          </a:xfrm>
          <a:prstGeom prst="rect">
            <a:avLst/>
          </a:prstGeom>
          <a:noFill/>
          <a:ln w="57150" cmpd="thickThin">
            <a:solidFill>
              <a:schemeClr val="tx1"/>
            </a:solidFill>
            <a:miter lim="800000"/>
            <a:headEnd/>
            <a:tailEnd/>
          </a:ln>
        </p:spPr>
        <p:txBody>
          <a:bodyPr lIns="144000" rIns="144000"/>
          <a:lstStyle/>
          <a:p>
            <a:pPr marL="457200" indent="-457200" algn="just" eaLnBrk="0" hangingPunct="0">
              <a:spcBef>
                <a:spcPct val="20000"/>
              </a:spcBef>
              <a:buFont typeface="Arial" panose="020B0604020202020204" pitchFamily="34" charset="0"/>
              <a:buChar char="•"/>
              <a:defRPr/>
            </a:pPr>
            <a:r>
              <a:rPr lang="es-ES" sz="1700" dirty="0">
                <a:latin typeface="Avenir Book" panose="02000503020000020003" pitchFamily="2" charset="0"/>
              </a:rPr>
              <a:t>$450.00 aproximadamente por concepto de fotografías que deberá pagar antes del </a:t>
            </a:r>
            <a:r>
              <a:rPr lang="es-ES" sz="1700" dirty="0" smtClean="0">
                <a:latin typeface="Avenir Book" panose="02000503020000020003" pitchFamily="2" charset="0"/>
              </a:rPr>
              <a:t>24 </a:t>
            </a:r>
            <a:r>
              <a:rPr lang="es-ES" sz="1700" dirty="0">
                <a:latin typeface="Avenir Book" panose="02000503020000020003" pitchFamily="2" charset="0"/>
              </a:rPr>
              <a:t>de marzo de </a:t>
            </a:r>
            <a:r>
              <a:rPr lang="es-ES" sz="1700" dirty="0" smtClean="0">
                <a:latin typeface="Avenir Book" panose="02000503020000020003" pitchFamily="2" charset="0"/>
              </a:rPr>
              <a:t>2023.</a:t>
            </a:r>
            <a:endParaRPr lang="es-ES" sz="1700" dirty="0">
              <a:latin typeface="Avenir Book" panose="02000503020000020003" pitchFamily="2" charset="0"/>
            </a:endParaRPr>
          </a:p>
          <a:p>
            <a:pPr marL="457200" indent="-457200" algn="just" eaLnBrk="0" hangingPunct="0">
              <a:spcBef>
                <a:spcPct val="20000"/>
              </a:spcBef>
              <a:buFont typeface="Arial" panose="020B0604020202020204" pitchFamily="34" charset="0"/>
              <a:buChar char="•"/>
              <a:defRPr/>
            </a:pPr>
            <a:endParaRPr lang="es-ES" sz="1700" dirty="0">
              <a:latin typeface="Avenir Book" panose="02000503020000020003" pitchFamily="2" charset="0"/>
            </a:endParaRPr>
          </a:p>
          <a:p>
            <a:pPr marL="457200" indent="-457200" algn="just" eaLnBrk="0" hangingPunct="0">
              <a:spcBef>
                <a:spcPct val="20000"/>
              </a:spcBef>
              <a:buFont typeface="Arial" panose="020B0604020202020204" pitchFamily="34" charset="0"/>
              <a:buChar char="•"/>
              <a:defRPr/>
            </a:pPr>
            <a:r>
              <a:rPr lang="es-ES" sz="1700" dirty="0" smtClean="0">
                <a:latin typeface="Avenir Book" panose="02000503020000020003" pitchFamily="2" charset="0"/>
              </a:rPr>
              <a:t>21.82 </a:t>
            </a:r>
            <a:r>
              <a:rPr lang="es-ES" sz="1700" dirty="0" err="1" smtClean="0">
                <a:latin typeface="Avenir Book" panose="02000503020000020003" pitchFamily="2" charset="0"/>
              </a:rPr>
              <a:t>UMA´s</a:t>
            </a:r>
            <a:r>
              <a:rPr lang="es-ES" sz="1700" dirty="0" smtClean="0">
                <a:latin typeface="Avenir Book" panose="02000503020000020003" pitchFamily="2" charset="0"/>
              </a:rPr>
              <a:t>, equivalente a $2,264.00 </a:t>
            </a:r>
            <a:r>
              <a:rPr lang="es-ES" sz="1700" dirty="0">
                <a:latin typeface="Avenir Book" panose="02000503020000020003" pitchFamily="2" charset="0"/>
              </a:rPr>
              <a:t>por concepto de reinscripción al 6° Cuatrimestre a realizar del </a:t>
            </a:r>
            <a:r>
              <a:rPr lang="es-ES" sz="1700" dirty="0" smtClean="0">
                <a:latin typeface="Avenir Book" panose="02000503020000020003" pitchFamily="2" charset="0"/>
              </a:rPr>
              <a:t>24 </a:t>
            </a:r>
            <a:r>
              <a:rPr lang="es-ES" sz="1700" dirty="0">
                <a:latin typeface="Avenir Book" panose="02000503020000020003" pitchFamily="2" charset="0"/>
              </a:rPr>
              <a:t>al </a:t>
            </a:r>
            <a:r>
              <a:rPr lang="es-ES" sz="1700" dirty="0" smtClean="0">
                <a:latin typeface="Avenir Book" panose="02000503020000020003" pitchFamily="2" charset="0"/>
              </a:rPr>
              <a:t>28 </a:t>
            </a:r>
            <a:r>
              <a:rPr lang="es-ES" sz="1700" dirty="0">
                <a:latin typeface="Avenir Book" panose="02000503020000020003" pitchFamily="2" charset="0"/>
              </a:rPr>
              <a:t>de abril de </a:t>
            </a:r>
            <a:r>
              <a:rPr lang="es-ES" sz="1700" dirty="0" smtClean="0">
                <a:latin typeface="Avenir Book" panose="02000503020000020003" pitchFamily="2" charset="0"/>
              </a:rPr>
              <a:t>2023.</a:t>
            </a:r>
            <a:endParaRPr lang="es-ES" sz="1700" dirty="0">
              <a:latin typeface="Avenir Book" panose="02000503020000020003" pitchFamily="2" charset="0"/>
            </a:endParaRPr>
          </a:p>
          <a:p>
            <a:pPr marL="457200" indent="-457200" algn="just" eaLnBrk="0" hangingPunct="0">
              <a:spcBef>
                <a:spcPct val="20000"/>
              </a:spcBef>
              <a:buFont typeface="Arial" panose="020B0604020202020204" pitchFamily="34" charset="0"/>
              <a:buChar char="•"/>
              <a:defRPr/>
            </a:pPr>
            <a:endParaRPr lang="es-ES" sz="1700" dirty="0">
              <a:latin typeface="Avenir Book" panose="02000503020000020003" pitchFamily="2" charset="0"/>
            </a:endParaRPr>
          </a:p>
          <a:p>
            <a:pPr marL="457200" indent="-457200" algn="just" eaLnBrk="0" hangingPunct="0">
              <a:spcBef>
                <a:spcPct val="20000"/>
              </a:spcBef>
              <a:buFont typeface="Arial" panose="020B0604020202020204" pitchFamily="34" charset="0"/>
              <a:buChar char="•"/>
              <a:defRPr/>
            </a:pPr>
            <a:r>
              <a:rPr lang="es-ES" sz="1700" dirty="0">
                <a:latin typeface="Avenir Book" panose="02000503020000020003" pitchFamily="2" charset="0"/>
              </a:rPr>
              <a:t>$300.00 aproximadamente por concepto de donación del libro </a:t>
            </a:r>
            <a:r>
              <a:rPr lang="es-ES" sz="1700" dirty="0" smtClean="0">
                <a:latin typeface="Avenir Book" panose="02000503020000020003" pitchFamily="2" charset="0"/>
              </a:rPr>
              <a:t>o material de laboratorio </a:t>
            </a:r>
            <a:r>
              <a:rPr lang="es-ES" sz="1700" dirty="0" smtClean="0">
                <a:solidFill>
                  <a:srgbClr val="FF0000"/>
                </a:solidFill>
                <a:latin typeface="Avenir Book" panose="02000503020000020003" pitchFamily="2" charset="0"/>
              </a:rPr>
              <a:t>(pendiente </a:t>
            </a:r>
            <a:r>
              <a:rPr lang="es-ES" sz="1700" dirty="0">
                <a:solidFill>
                  <a:srgbClr val="FF0000"/>
                </a:solidFill>
                <a:latin typeface="Avenir Book" panose="02000503020000020003" pitchFamily="2" charset="0"/>
              </a:rPr>
              <a:t>por definir).</a:t>
            </a:r>
          </a:p>
          <a:p>
            <a:pPr marL="457200" indent="-457200" algn="just" eaLnBrk="0" hangingPunct="0">
              <a:spcBef>
                <a:spcPct val="20000"/>
              </a:spcBef>
              <a:buFont typeface="Arial" panose="020B0604020202020204" pitchFamily="34" charset="0"/>
              <a:buChar char="•"/>
              <a:defRPr/>
            </a:pPr>
            <a:endParaRPr lang="es-ES" sz="1700" dirty="0">
              <a:latin typeface="Avenir Book" panose="02000503020000020003" pitchFamily="2" charset="0"/>
            </a:endParaRPr>
          </a:p>
          <a:p>
            <a:pPr marL="457200" indent="-457200" algn="just" eaLnBrk="0" hangingPunct="0">
              <a:spcBef>
                <a:spcPct val="20000"/>
              </a:spcBef>
              <a:buFont typeface="Arial" panose="020B0604020202020204" pitchFamily="34" charset="0"/>
              <a:buChar char="•"/>
              <a:defRPr/>
            </a:pPr>
            <a:r>
              <a:rPr lang="es-ES" sz="1700" dirty="0" smtClean="0">
                <a:latin typeface="Avenir Book" panose="02000503020000020003" pitchFamily="2" charset="0"/>
              </a:rPr>
              <a:t>16.97 </a:t>
            </a:r>
            <a:r>
              <a:rPr lang="es-ES" sz="1700" dirty="0" err="1" smtClean="0">
                <a:latin typeface="Avenir Book" panose="02000503020000020003" pitchFamily="2" charset="0"/>
              </a:rPr>
              <a:t>UMA´s</a:t>
            </a:r>
            <a:r>
              <a:rPr lang="es-ES" sz="1700" dirty="0" smtClean="0">
                <a:latin typeface="Avenir Book" panose="02000503020000020003" pitchFamily="2" charset="0"/>
              </a:rPr>
              <a:t> aproximadamente equivalente a $1,761.00 por </a:t>
            </a:r>
            <a:r>
              <a:rPr lang="es-ES" sz="1700" dirty="0">
                <a:latin typeface="Avenir Book" panose="02000503020000020003" pitchFamily="2" charset="0"/>
              </a:rPr>
              <a:t>concepto de trámite de titulación a realizar del </a:t>
            </a:r>
            <a:r>
              <a:rPr lang="es-ES" sz="1700" dirty="0" smtClean="0">
                <a:latin typeface="Avenir Book" panose="02000503020000020003" pitchFamily="2" charset="0"/>
              </a:rPr>
              <a:t>21 </a:t>
            </a:r>
            <a:r>
              <a:rPr lang="es-ES" sz="1700" dirty="0">
                <a:latin typeface="Avenir Book" panose="02000503020000020003" pitchFamily="2" charset="0"/>
              </a:rPr>
              <a:t>de agosto al 30 de septiembre de </a:t>
            </a:r>
            <a:r>
              <a:rPr lang="es-ES" sz="1700" dirty="0" smtClean="0">
                <a:latin typeface="Avenir Book" panose="02000503020000020003" pitchFamily="2" charset="0"/>
              </a:rPr>
              <a:t>2023, (incluye la Cédula Profesional Estatal del Estado de Querétaro).</a:t>
            </a:r>
            <a:endParaRPr lang="es-ES" sz="1700" dirty="0">
              <a:latin typeface="Avenir Book" panose="02000503020000020003" pitchFamily="2" charset="0"/>
            </a:endParaRPr>
          </a:p>
          <a:p>
            <a:pPr marL="457200" indent="-457200" algn="just" eaLnBrk="0" hangingPunct="0">
              <a:spcBef>
                <a:spcPct val="20000"/>
              </a:spcBef>
              <a:buFont typeface="Arial" panose="020B0604020202020204" pitchFamily="34" charset="0"/>
              <a:buChar char="•"/>
              <a:defRPr/>
            </a:pPr>
            <a:endParaRPr lang="es-ES" sz="1700" dirty="0">
              <a:latin typeface="Avenir Book" panose="02000503020000020003" pitchFamily="2" charset="0"/>
            </a:endParaRPr>
          </a:p>
          <a:p>
            <a:pPr marL="457200" indent="-457200" algn="just" eaLnBrk="0" hangingPunct="0">
              <a:spcBef>
                <a:spcPct val="20000"/>
              </a:spcBef>
              <a:buFont typeface="Arial" panose="020B0604020202020204" pitchFamily="34" charset="0"/>
              <a:buChar char="•"/>
              <a:defRPr/>
            </a:pPr>
            <a:r>
              <a:rPr lang="es-ES" sz="1700" dirty="0">
                <a:latin typeface="Avenir Book" panose="02000503020000020003" pitchFamily="2" charset="0"/>
              </a:rPr>
              <a:t>21.82 </a:t>
            </a:r>
            <a:r>
              <a:rPr lang="es-ES" sz="1700" dirty="0" err="1">
                <a:latin typeface="Avenir Book" panose="02000503020000020003" pitchFamily="2" charset="0"/>
              </a:rPr>
              <a:t>UMA´s</a:t>
            </a:r>
            <a:r>
              <a:rPr lang="es-ES" sz="1700" dirty="0">
                <a:latin typeface="Avenir Book" panose="02000503020000020003" pitchFamily="2" charset="0"/>
              </a:rPr>
              <a:t>, equivalente a $2,264.00 por concepto de reinscripción al 7° Cuatrimestre a realizar del </a:t>
            </a:r>
            <a:r>
              <a:rPr lang="es-ES" sz="1700" dirty="0" smtClean="0">
                <a:latin typeface="Avenir Book" panose="02000503020000020003" pitchFamily="2" charset="0"/>
              </a:rPr>
              <a:t>21 </a:t>
            </a:r>
            <a:r>
              <a:rPr lang="es-ES" sz="1700" dirty="0">
                <a:latin typeface="Avenir Book" panose="02000503020000020003" pitchFamily="2" charset="0"/>
              </a:rPr>
              <a:t>al </a:t>
            </a:r>
            <a:r>
              <a:rPr lang="es-ES" sz="1700" dirty="0" smtClean="0">
                <a:latin typeface="Avenir Book" panose="02000503020000020003" pitchFamily="2" charset="0"/>
              </a:rPr>
              <a:t>25 </a:t>
            </a:r>
            <a:r>
              <a:rPr lang="es-ES" sz="1700" dirty="0">
                <a:latin typeface="Avenir Book" panose="02000503020000020003" pitchFamily="2" charset="0"/>
              </a:rPr>
              <a:t>de agosto de </a:t>
            </a:r>
            <a:r>
              <a:rPr lang="es-ES" sz="1700" dirty="0" smtClean="0">
                <a:latin typeface="Avenir Book" panose="02000503020000020003" pitchFamily="2" charset="0"/>
              </a:rPr>
              <a:t>2023.</a:t>
            </a:r>
            <a:endParaRPr lang="es-ES" sz="1700" dirty="0">
              <a:latin typeface="Avenir Book" panose="02000503020000020003" pitchFamily="2" charset="0"/>
            </a:endParaRPr>
          </a:p>
          <a:p>
            <a:pPr marL="457200" indent="-457200" algn="just" eaLnBrk="0" hangingPunct="0">
              <a:spcBef>
                <a:spcPct val="20000"/>
              </a:spcBef>
              <a:buFont typeface="Arial" panose="020B0604020202020204" pitchFamily="34" charset="0"/>
              <a:buChar char="•"/>
              <a:defRPr/>
            </a:pPr>
            <a:endParaRPr lang="es-ES" sz="1700" dirty="0">
              <a:latin typeface="Avenir Book" panose="02000503020000020003" pitchFamily="2" charset="0"/>
            </a:endParaRPr>
          </a:p>
          <a:p>
            <a:pPr marL="457200" indent="-457200" algn="just" eaLnBrk="0" hangingPunct="0">
              <a:spcBef>
                <a:spcPct val="20000"/>
              </a:spcBef>
              <a:buFont typeface="Arial" panose="020B0604020202020204" pitchFamily="34" charset="0"/>
              <a:buChar char="•"/>
              <a:defRPr/>
            </a:pPr>
            <a:r>
              <a:rPr lang="es-ES" sz="1700" dirty="0">
                <a:latin typeface="Avenir Book" panose="02000503020000020003" pitchFamily="2" charset="0"/>
              </a:rPr>
              <a:t>$</a:t>
            </a:r>
            <a:r>
              <a:rPr lang="es-ES" sz="1700" dirty="0" smtClean="0">
                <a:latin typeface="Avenir Book" panose="02000503020000020003" pitchFamily="2" charset="0"/>
              </a:rPr>
              <a:t>1,700.00 </a:t>
            </a:r>
            <a:r>
              <a:rPr lang="es-ES" sz="1700" dirty="0">
                <a:latin typeface="Avenir Book" panose="02000503020000020003" pitchFamily="2" charset="0"/>
              </a:rPr>
              <a:t>aproximadamente, por concepto de trámite de Cédula Profesional Electrónica </a:t>
            </a:r>
            <a:r>
              <a:rPr lang="es-ES" sz="1700" dirty="0" smtClean="0">
                <a:latin typeface="Avenir Book" panose="02000503020000020003" pitchFamily="2" charset="0"/>
              </a:rPr>
              <a:t>de la DGP-CDMX a </a:t>
            </a:r>
            <a:r>
              <a:rPr lang="es-ES" sz="1700" dirty="0">
                <a:latin typeface="Avenir Book" panose="02000503020000020003" pitchFamily="2" charset="0"/>
              </a:rPr>
              <a:t>realizarse </a:t>
            </a:r>
            <a:r>
              <a:rPr lang="es-ES" sz="1700" dirty="0" smtClean="0">
                <a:latin typeface="Avenir Book" panose="02000503020000020003" pitchFamily="2" charset="0"/>
              </a:rPr>
              <a:t>en el año 2024.</a:t>
            </a:r>
            <a:endParaRPr lang="es-ES" sz="1700" dirty="0">
              <a:solidFill>
                <a:srgbClr val="FF0000"/>
              </a:solidFill>
              <a:latin typeface="Avenir Book" panose="02000503020000020003" pitchFamily="2" charset="0"/>
            </a:endParaRPr>
          </a:p>
        </p:txBody>
      </p:sp>
      <p:sp>
        <p:nvSpPr>
          <p:cNvPr id="3" name="Título 1">
            <a:extLst>
              <a:ext uri="{FF2B5EF4-FFF2-40B4-BE49-F238E27FC236}">
                <a16:creationId xmlns:a16="http://schemas.microsoft.com/office/drawing/2014/main" id="{79FEC2FB-64AA-F649-AC7E-C859BB7A79A4}"/>
              </a:ext>
            </a:extLst>
          </p:cNvPr>
          <p:cNvSpPr txBox="1">
            <a:spLocks/>
          </p:cNvSpPr>
          <p:nvPr/>
        </p:nvSpPr>
        <p:spPr>
          <a:xfrm>
            <a:off x="1333868" y="974707"/>
            <a:ext cx="9535885" cy="854591"/>
          </a:xfrm>
          <a:prstGeom prst="rect">
            <a:avLst/>
          </a:prstGeom>
        </p:spPr>
        <p:txBody>
          <a:bodyPr>
            <a:noAutofit/>
          </a:bodyPr>
          <a:lst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a:lstStyle>
          <a:p>
            <a:pPr algn="ctr"/>
            <a:r>
              <a:rPr lang="es-ES_tradnl" sz="1400" dirty="0" smtClean="0">
                <a:solidFill>
                  <a:schemeClr val="tx1"/>
                </a:solidFill>
                <a:latin typeface="Avenir Book" panose="02000503020000020003" pitchFamily="2" charset="0"/>
              </a:rPr>
              <a:t/>
            </a:r>
            <a:br>
              <a:rPr lang="es-ES_tradnl" sz="1400" dirty="0" smtClean="0">
                <a:solidFill>
                  <a:schemeClr val="tx1"/>
                </a:solidFill>
                <a:latin typeface="Avenir Book" panose="02000503020000020003" pitchFamily="2" charset="0"/>
              </a:rPr>
            </a:br>
            <a:r>
              <a:rPr lang="es-ES" sz="2400" dirty="0">
                <a:solidFill>
                  <a:schemeClr val="tx1"/>
                </a:solidFill>
                <a:latin typeface="Avenir Book" panose="02000503020000020003" pitchFamily="2" charset="0"/>
              </a:rPr>
              <a:t>ESTIMACIÓN DE GASTOS</a:t>
            </a:r>
          </a:p>
          <a:p>
            <a:pPr algn="ctr"/>
            <a:endParaRPr lang="es-MX" sz="2400" dirty="0">
              <a:solidFill>
                <a:schemeClr val="tx1"/>
              </a:solidFill>
              <a:latin typeface="Avenir Book" panose="02000503020000020003" pitchFamily="2" charset="0"/>
            </a:endParaRPr>
          </a:p>
        </p:txBody>
      </p:sp>
    </p:spTree>
    <p:extLst>
      <p:ext uri="{BB962C8B-B14F-4D97-AF65-F5344CB8AC3E}">
        <p14:creationId xmlns:p14="http://schemas.microsoft.com/office/powerpoint/2010/main" val="795282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2"/>
          <p:cNvSpPr txBox="1">
            <a:spLocks/>
          </p:cNvSpPr>
          <p:nvPr/>
        </p:nvSpPr>
        <p:spPr>
          <a:xfrm>
            <a:off x="838200" y="1132113"/>
            <a:ext cx="10515600" cy="97948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mtClean="0"/>
              <a:t>Puntos importantes</a:t>
            </a:r>
            <a:endParaRPr lang="en-US" dirty="0"/>
          </a:p>
        </p:txBody>
      </p:sp>
      <p:sp>
        <p:nvSpPr>
          <p:cNvPr id="5" name="Marcador de contenido 3"/>
          <p:cNvSpPr txBox="1">
            <a:spLocks/>
          </p:cNvSpPr>
          <p:nvPr/>
        </p:nvSpPr>
        <p:spPr>
          <a:xfrm>
            <a:off x="838200" y="2246538"/>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3200" b="1" smtClean="0"/>
              <a:t>Reporte de estadía.- </a:t>
            </a:r>
            <a:r>
              <a:rPr lang="es-ES" smtClean="0"/>
              <a:t>Importante considerar en el desarrollo del reporte, la realización de </a:t>
            </a:r>
            <a:r>
              <a:rPr lang="es-ES" b="1" u="sng" smtClean="0"/>
              <a:t>Citas</a:t>
            </a:r>
            <a:r>
              <a:rPr lang="es-ES" smtClean="0"/>
              <a:t> y </a:t>
            </a:r>
            <a:r>
              <a:rPr lang="es-ES" b="1" u="sng" smtClean="0"/>
              <a:t>Referencias Bibliográficas</a:t>
            </a:r>
            <a:r>
              <a:rPr lang="es-ES" smtClean="0"/>
              <a:t>. Esto de acuerdo a la </a:t>
            </a:r>
            <a:r>
              <a:rPr lang="es-ES" i="1" u="sng" smtClean="0"/>
              <a:t>Política Institucional de Administración y gestión de la Propiedad Intelectual. </a:t>
            </a:r>
            <a:endParaRPr lang="en-US" u="sng" smtClean="0"/>
          </a:p>
          <a:p>
            <a:pPr algn="just"/>
            <a:r>
              <a:rPr lang="es-ES" i="1" smtClean="0"/>
              <a:t> </a:t>
            </a:r>
            <a:r>
              <a:rPr lang="es-ES" b="1" smtClean="0"/>
              <a:t>Confidencialidad.-</a:t>
            </a:r>
            <a:r>
              <a:rPr lang="es-ES" i="1" smtClean="0"/>
              <a:t> </a:t>
            </a:r>
            <a:r>
              <a:rPr lang="es-ES" smtClean="0"/>
              <a:t>Hacer uso correcto de la información de la empresa. </a:t>
            </a:r>
            <a:endParaRPr lang="en-US" smtClean="0"/>
          </a:p>
          <a:p>
            <a:pPr algn="just"/>
            <a:r>
              <a:rPr lang="es-ES" i="1" smtClean="0"/>
              <a:t> </a:t>
            </a:r>
            <a:r>
              <a:rPr lang="es-ES" b="1" smtClean="0"/>
              <a:t>Fecha límite </a:t>
            </a:r>
            <a:r>
              <a:rPr lang="es-ES" smtClean="0"/>
              <a:t>de colocación de estadía, el </a:t>
            </a:r>
            <a:r>
              <a:rPr lang="es-ES" b="1" smtClean="0"/>
              <a:t>31 de marzo.                                 Periodo de estadía</a:t>
            </a:r>
            <a:r>
              <a:rPr lang="es-ES" smtClean="0"/>
              <a:t> del 02 de mayo al 18 de agosto.</a:t>
            </a:r>
            <a:endParaRPr lang="en-US" b="1" dirty="0"/>
          </a:p>
        </p:txBody>
      </p:sp>
    </p:spTree>
    <p:extLst>
      <p:ext uri="{BB962C8B-B14F-4D97-AF65-F5344CB8AC3E}">
        <p14:creationId xmlns:p14="http://schemas.microsoft.com/office/powerpoint/2010/main" val="263184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7B379E-1CBD-2D47-A96A-089475954C56}"/>
              </a:ext>
            </a:extLst>
          </p:cNvPr>
          <p:cNvSpPr txBox="1">
            <a:spLocks/>
          </p:cNvSpPr>
          <p:nvPr/>
        </p:nvSpPr>
        <p:spPr>
          <a:xfrm>
            <a:off x="1527374" y="2383246"/>
            <a:ext cx="9164241" cy="200007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4800" b="1" dirty="0" smtClean="0">
                <a:latin typeface="Avenir Book" panose="02000503020000020003" pitchFamily="2" charset="0"/>
              </a:rPr>
              <a:t>Por su atención:</a:t>
            </a:r>
            <a:br>
              <a:rPr lang="es-ES" sz="4800" b="1" dirty="0" smtClean="0">
                <a:latin typeface="Avenir Book" panose="02000503020000020003" pitchFamily="2" charset="0"/>
              </a:rPr>
            </a:br>
            <a:r>
              <a:rPr lang="es-ES" sz="4800" b="1" dirty="0" smtClean="0">
                <a:latin typeface="Avenir Book" panose="02000503020000020003" pitchFamily="2" charset="0"/>
              </a:rPr>
              <a:t>Muchas Gracias</a:t>
            </a:r>
            <a:endParaRPr lang="es-MX" sz="4800" b="1" dirty="0">
              <a:latin typeface="Avenir Book" panose="02000503020000020003" pitchFamily="2" charset="0"/>
            </a:endParaRPr>
          </a:p>
        </p:txBody>
      </p:sp>
    </p:spTree>
    <p:extLst>
      <p:ext uri="{BB962C8B-B14F-4D97-AF65-F5344CB8AC3E}">
        <p14:creationId xmlns:p14="http://schemas.microsoft.com/office/powerpoint/2010/main" val="2270214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12686" y="1596349"/>
            <a:ext cx="8795657" cy="4154984"/>
          </a:xfrm>
          <a:prstGeom prst="rect">
            <a:avLst/>
          </a:prstGeom>
        </p:spPr>
        <p:txBody>
          <a:bodyPr wrap="square">
            <a:spAutoFit/>
          </a:bodyPr>
          <a:lstStyle/>
          <a:p>
            <a:pPr algn="ctr"/>
            <a:r>
              <a:rPr lang="es-ES" sz="4400" b="1" dirty="0" smtClean="0">
                <a:latin typeface="Avenir Book" panose="02000503020000020003" pitchFamily="2" charset="0"/>
              </a:rPr>
              <a:t>Tramit</a:t>
            </a:r>
            <a:r>
              <a:rPr lang="es-ES" sz="4400" b="1" dirty="0" smtClean="0">
                <a:latin typeface="Avenir Book" panose="02000503020000020003" pitchFamily="2" charset="0"/>
              </a:rPr>
              <a:t>e de Titulación, Registro de Título y Expedición de Cédula Profesional</a:t>
            </a:r>
            <a:endParaRPr lang="es-ES" sz="4400" b="1" dirty="0" smtClean="0">
              <a:latin typeface="Avenir Book" panose="02000503020000020003" pitchFamily="2" charset="0"/>
            </a:endParaRPr>
          </a:p>
          <a:p>
            <a:pPr algn="ctr"/>
            <a:r>
              <a:rPr lang="es-ES" sz="4400" b="1" dirty="0" smtClean="0">
                <a:latin typeface="Avenir Book" panose="02000503020000020003" pitchFamily="2" charset="0"/>
              </a:rPr>
              <a:t>Estudiantes </a:t>
            </a:r>
            <a:r>
              <a:rPr lang="es-ES" sz="4400" b="1" dirty="0">
                <a:latin typeface="Avenir Book" panose="02000503020000020003" pitchFamily="2" charset="0"/>
              </a:rPr>
              <a:t>del nivel</a:t>
            </a:r>
            <a:br>
              <a:rPr lang="es-ES" sz="4400" b="1" dirty="0">
                <a:latin typeface="Avenir Book" panose="02000503020000020003" pitchFamily="2" charset="0"/>
              </a:rPr>
            </a:br>
            <a:r>
              <a:rPr lang="es-ES" sz="4400" b="1" dirty="0">
                <a:latin typeface="Avenir Book" panose="02000503020000020003" pitchFamily="2" charset="0"/>
              </a:rPr>
              <a:t>Técnico Superior Universitario que </a:t>
            </a:r>
            <a:r>
              <a:rPr lang="es-ES" sz="4400" b="1" dirty="0" smtClean="0">
                <a:latin typeface="Avenir Book" panose="02000503020000020003" pitchFamily="2" charset="0"/>
              </a:rPr>
              <a:t>egresan en agosto </a:t>
            </a:r>
            <a:r>
              <a:rPr lang="es-ES" sz="4400" b="1" dirty="0">
                <a:latin typeface="Avenir Book" panose="02000503020000020003" pitchFamily="2" charset="0"/>
              </a:rPr>
              <a:t>2023</a:t>
            </a:r>
          </a:p>
        </p:txBody>
      </p:sp>
    </p:spTree>
    <p:extLst>
      <p:ext uri="{BB962C8B-B14F-4D97-AF65-F5344CB8AC3E}">
        <p14:creationId xmlns:p14="http://schemas.microsoft.com/office/powerpoint/2010/main" val="3475361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3779" t="13759" r="1188" b="13666"/>
          <a:stretch/>
        </p:blipFill>
        <p:spPr>
          <a:xfrm>
            <a:off x="261582" y="1541229"/>
            <a:ext cx="11668836" cy="5010129"/>
          </a:xfrm>
          <a:prstGeom prst="rect">
            <a:avLst/>
          </a:prstGeom>
        </p:spPr>
      </p:pic>
      <p:sp>
        <p:nvSpPr>
          <p:cNvPr id="2" name="Marcador de texto 1">
            <a:extLst>
              <a:ext uri="{FF2B5EF4-FFF2-40B4-BE49-F238E27FC236}">
                <a16:creationId xmlns:a16="http://schemas.microsoft.com/office/drawing/2014/main" id="{59416D6A-46B5-8640-AB6A-72BD8DF2D7BA}"/>
              </a:ext>
            </a:extLst>
          </p:cNvPr>
          <p:cNvSpPr txBox="1">
            <a:spLocks/>
          </p:cNvSpPr>
          <p:nvPr/>
        </p:nvSpPr>
        <p:spPr>
          <a:xfrm>
            <a:off x="56014" y="1103994"/>
            <a:ext cx="10539144" cy="41229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400" b="1" dirty="0" smtClean="0">
                <a:latin typeface="Avenir Book" panose="02000503020000020003" pitchFamily="2" charset="0"/>
              </a:rPr>
              <a:t>Ruta en la página </a:t>
            </a:r>
            <a:r>
              <a:rPr lang="es-ES" sz="2400" b="1" dirty="0" smtClean="0">
                <a:latin typeface="Avenir Book" panose="02000503020000020003" pitchFamily="2" charset="0"/>
              </a:rPr>
              <a:t>web </a:t>
            </a:r>
            <a:r>
              <a:rPr lang="es-ES" sz="2400" b="1" u="sng" dirty="0" smtClean="0">
                <a:latin typeface="Avenir Book" panose="02000503020000020003" pitchFamily="2" charset="0"/>
              </a:rPr>
              <a:t>www.utsjr.edu.mx</a:t>
            </a:r>
            <a:r>
              <a:rPr lang="es-ES" sz="2400" b="1" dirty="0" smtClean="0">
                <a:latin typeface="Avenir Book" panose="02000503020000020003" pitchFamily="2" charset="0"/>
              </a:rPr>
              <a:t>, para descargar tu </a:t>
            </a:r>
            <a:r>
              <a:rPr lang="es-ES" sz="2400" b="1" dirty="0" smtClean="0">
                <a:latin typeface="Avenir Book" panose="02000503020000020003" pitchFamily="2" charset="0"/>
              </a:rPr>
              <a:t>g</a:t>
            </a:r>
            <a:r>
              <a:rPr lang="es-ES" sz="2400" b="1" dirty="0" smtClean="0">
                <a:latin typeface="Avenir Book" panose="02000503020000020003" pitchFamily="2" charset="0"/>
              </a:rPr>
              <a:t>uía:</a:t>
            </a:r>
            <a:endParaRPr lang="es-MX" sz="2400" b="1" dirty="0">
              <a:latin typeface="Avenir Book" panose="02000503020000020003" pitchFamily="2" charset="0"/>
            </a:endParaRPr>
          </a:p>
        </p:txBody>
      </p:sp>
      <p:sp>
        <p:nvSpPr>
          <p:cNvPr id="3" name="Flecha derecha 2"/>
          <p:cNvSpPr/>
          <p:nvPr/>
        </p:nvSpPr>
        <p:spPr>
          <a:xfrm rot="20084218">
            <a:off x="7397844" y="5264871"/>
            <a:ext cx="1524000" cy="297419"/>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84382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3779" t="13759" r="3497" b="9748"/>
          <a:stretch/>
        </p:blipFill>
        <p:spPr>
          <a:xfrm>
            <a:off x="449938" y="1418253"/>
            <a:ext cx="11309878" cy="5245532"/>
          </a:xfrm>
          <a:prstGeom prst="rect">
            <a:avLst/>
          </a:prstGeom>
        </p:spPr>
      </p:pic>
      <p:sp>
        <p:nvSpPr>
          <p:cNvPr id="3" name="Flecha abajo 2"/>
          <p:cNvSpPr/>
          <p:nvPr/>
        </p:nvSpPr>
        <p:spPr>
          <a:xfrm rot="16200000">
            <a:off x="761948" y="4945173"/>
            <a:ext cx="471183" cy="73474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Flecha abajo 3"/>
          <p:cNvSpPr/>
          <p:nvPr/>
        </p:nvSpPr>
        <p:spPr>
          <a:xfrm>
            <a:off x="3074599" y="2466969"/>
            <a:ext cx="612283" cy="565419"/>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0050860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333831" y="1439509"/>
            <a:ext cx="11509827" cy="4685520"/>
          </a:xfrm>
          <a:prstGeom prst="rect">
            <a:avLst/>
          </a:prstGeom>
          <a:noFill/>
          <a:ln w="57150" cmpd="thickThin">
            <a:solidFill>
              <a:schemeClr val="tx1"/>
            </a:solidFill>
            <a:miter lim="800000"/>
            <a:headEnd/>
            <a:tailEnd/>
          </a:ln>
        </p:spPr>
        <p:txBody>
          <a:bodyPr lIns="144000" rIns="144000"/>
          <a:lstStyle/>
          <a:p>
            <a:pPr algn="just">
              <a:spcBef>
                <a:spcPct val="20000"/>
              </a:spcBef>
              <a:defRPr/>
            </a:pPr>
            <a:r>
              <a:rPr lang="es-ES_tradnl" dirty="0" smtClean="0">
                <a:latin typeface="Avenir Book" panose="02000503020000020003" pitchFamily="2" charset="0"/>
              </a:rPr>
              <a:t>Los documentos que se requieren para tu trámite de emisión de título y cédula profesional electrónica, son los siguientes: </a:t>
            </a:r>
          </a:p>
          <a:p>
            <a:pPr marL="914400" lvl="1" indent="-457200" algn="just">
              <a:spcBef>
                <a:spcPct val="20000"/>
              </a:spcBef>
              <a:buFontTx/>
              <a:buAutoNum type="alphaUcPeriod"/>
              <a:defRPr/>
            </a:pPr>
            <a:r>
              <a:rPr lang="es-ES_tradnl" b="1" dirty="0" smtClean="0">
                <a:latin typeface="Avenir Book" panose="02000503020000020003" pitchFamily="2" charset="0"/>
              </a:rPr>
              <a:t>Acta de Nacimiento.</a:t>
            </a:r>
          </a:p>
          <a:p>
            <a:pPr marL="914400" lvl="1" indent="-457200" algn="just">
              <a:spcBef>
                <a:spcPct val="20000"/>
              </a:spcBef>
              <a:buFontTx/>
              <a:buAutoNum type="alphaUcPeriod"/>
              <a:defRPr/>
            </a:pPr>
            <a:r>
              <a:rPr lang="es-ES_tradnl" b="1" dirty="0" smtClean="0">
                <a:latin typeface="Avenir Book" panose="02000503020000020003" pitchFamily="2" charset="0"/>
              </a:rPr>
              <a:t>Certificado </a:t>
            </a:r>
            <a:r>
              <a:rPr lang="es-ES_tradnl" b="1" dirty="0">
                <a:latin typeface="Avenir Book" panose="02000503020000020003" pitchFamily="2" charset="0"/>
              </a:rPr>
              <a:t>de Bachillerato o </a:t>
            </a:r>
            <a:r>
              <a:rPr lang="es-ES_tradnl" b="1" dirty="0" smtClean="0">
                <a:latin typeface="Avenir Book" panose="02000503020000020003" pitchFamily="2" charset="0"/>
              </a:rPr>
              <a:t>Preparatoria (legalizado).</a:t>
            </a:r>
          </a:p>
          <a:p>
            <a:pPr marL="723900" lvl="1" algn="just">
              <a:spcBef>
                <a:spcPct val="20000"/>
              </a:spcBef>
              <a:defRPr/>
            </a:pPr>
            <a:r>
              <a:rPr lang="es-ES_tradnl" dirty="0" smtClean="0">
                <a:latin typeface="Avenir Book" panose="02000503020000020003" pitchFamily="2" charset="0"/>
              </a:rPr>
              <a:t>Si tu certificado requiere legalización y fue emitido en el Estado de Querétaro, acudir a:</a:t>
            </a:r>
          </a:p>
          <a:p>
            <a:pPr marL="723900" lvl="1" algn="just">
              <a:spcBef>
                <a:spcPct val="20000"/>
              </a:spcBef>
              <a:defRPr/>
            </a:pPr>
            <a:r>
              <a:rPr lang="es-ES_tradnl" dirty="0" smtClean="0">
                <a:latin typeface="Avenir Book" panose="02000503020000020003" pitchFamily="2" charset="0"/>
              </a:rPr>
              <a:t>Dirección </a:t>
            </a:r>
            <a:r>
              <a:rPr lang="es-ES_tradnl" dirty="0">
                <a:latin typeface="Avenir Book" panose="02000503020000020003" pitchFamily="2" charset="0"/>
              </a:rPr>
              <a:t>Jurídica y Consultiva de la Dirección de Gobernación.</a:t>
            </a:r>
          </a:p>
          <a:p>
            <a:pPr marL="1371600" lvl="2" indent="-647700" algn="just">
              <a:spcBef>
                <a:spcPct val="20000"/>
              </a:spcBef>
              <a:defRPr/>
            </a:pPr>
            <a:r>
              <a:rPr lang="es-ES_tradnl" dirty="0">
                <a:latin typeface="Avenir Book" panose="02000503020000020003" pitchFamily="2" charset="0"/>
              </a:rPr>
              <a:t>Pasteur No. 3-A Sur, Planta Baja, Col. Centro, Qro.</a:t>
            </a:r>
          </a:p>
          <a:p>
            <a:pPr marL="1371600" lvl="2" indent="-647700" algn="just">
              <a:spcBef>
                <a:spcPct val="20000"/>
              </a:spcBef>
              <a:defRPr/>
            </a:pPr>
            <a:r>
              <a:rPr lang="es-ES_tradnl" dirty="0">
                <a:latin typeface="Avenir Book" panose="02000503020000020003" pitchFamily="2" charset="0"/>
              </a:rPr>
              <a:t>De lunes a </a:t>
            </a:r>
            <a:r>
              <a:rPr lang="es-ES_tradnl" dirty="0" smtClean="0">
                <a:latin typeface="Avenir Book" panose="02000503020000020003" pitchFamily="2" charset="0"/>
              </a:rPr>
              <a:t>viernes </a:t>
            </a:r>
            <a:r>
              <a:rPr lang="es-ES_tradnl" dirty="0">
                <a:latin typeface="Avenir Book" panose="02000503020000020003" pitchFamily="2" charset="0"/>
              </a:rPr>
              <a:t>de </a:t>
            </a:r>
            <a:r>
              <a:rPr lang="es-ES_tradnl" dirty="0" smtClean="0">
                <a:latin typeface="Avenir Book" panose="02000503020000020003" pitchFamily="2" charset="0"/>
              </a:rPr>
              <a:t>09:00 </a:t>
            </a:r>
            <a:r>
              <a:rPr lang="es-ES_tradnl" dirty="0">
                <a:latin typeface="Avenir Book" panose="02000503020000020003" pitchFamily="2" charset="0"/>
              </a:rPr>
              <a:t>a 14:00 </a:t>
            </a:r>
            <a:r>
              <a:rPr lang="es-ES_tradnl" dirty="0" err="1">
                <a:latin typeface="Avenir Book" panose="02000503020000020003" pitchFamily="2" charset="0"/>
              </a:rPr>
              <a:t>Hrs</a:t>
            </a:r>
            <a:r>
              <a:rPr lang="es-ES_tradnl" dirty="0">
                <a:latin typeface="Avenir Book" panose="02000503020000020003" pitchFamily="2" charset="0"/>
              </a:rPr>
              <a:t>.</a:t>
            </a:r>
          </a:p>
          <a:p>
            <a:pPr marL="1371600" lvl="2" indent="-647700" algn="just">
              <a:spcBef>
                <a:spcPct val="20000"/>
              </a:spcBef>
              <a:defRPr/>
            </a:pPr>
            <a:r>
              <a:rPr lang="es-ES_tradnl" dirty="0">
                <a:latin typeface="Avenir Book" panose="02000503020000020003" pitchFamily="2" charset="0"/>
              </a:rPr>
              <a:t>Teléfono: </a:t>
            </a:r>
            <a:r>
              <a:rPr lang="es-ES_tradnl" dirty="0" smtClean="0">
                <a:latin typeface="Avenir Book" panose="02000503020000020003" pitchFamily="2" charset="0"/>
              </a:rPr>
              <a:t>4422385000 </a:t>
            </a:r>
            <a:r>
              <a:rPr lang="es-ES_tradnl" dirty="0">
                <a:latin typeface="Avenir Book" panose="02000503020000020003" pitchFamily="2" charset="0"/>
              </a:rPr>
              <a:t>ext. 5054</a:t>
            </a:r>
          </a:p>
          <a:p>
            <a:pPr marL="1371600" lvl="2" indent="-647700" algn="just">
              <a:spcBef>
                <a:spcPct val="20000"/>
              </a:spcBef>
              <a:defRPr/>
            </a:pPr>
            <a:r>
              <a:rPr lang="es-ES_tradnl" dirty="0">
                <a:latin typeface="Avenir Book" panose="02000503020000020003" pitchFamily="2" charset="0"/>
              </a:rPr>
              <a:t>Costo por cada documento legalizado: </a:t>
            </a:r>
            <a:r>
              <a:rPr lang="es-ES_tradnl" b="1" dirty="0">
                <a:latin typeface="Avenir Book" panose="02000503020000020003" pitchFamily="2" charset="0"/>
              </a:rPr>
              <a:t>$311.00 (3 </a:t>
            </a:r>
            <a:r>
              <a:rPr lang="es-ES_tradnl" b="1" dirty="0" err="1">
                <a:latin typeface="Avenir Book" panose="02000503020000020003" pitchFamily="2" charset="0"/>
              </a:rPr>
              <a:t>UMA´s</a:t>
            </a:r>
            <a:r>
              <a:rPr lang="es-ES_tradnl" b="1" dirty="0">
                <a:latin typeface="Avenir Book" panose="02000503020000020003" pitchFamily="2" charset="0"/>
              </a:rPr>
              <a:t>)</a:t>
            </a:r>
          </a:p>
          <a:p>
            <a:pPr marL="914400" lvl="1" indent="-457200" algn="just">
              <a:spcBef>
                <a:spcPct val="20000"/>
              </a:spcBef>
              <a:buFont typeface="+mj-lt"/>
              <a:buAutoNum type="alphaUcPeriod" startAt="3"/>
              <a:defRPr/>
            </a:pPr>
            <a:r>
              <a:rPr lang="es-ES_tradnl" b="1" dirty="0" smtClean="0">
                <a:latin typeface="Avenir Book" panose="02000503020000020003" pitchFamily="2" charset="0"/>
              </a:rPr>
              <a:t>CURP (Verificar en la página web de la RENAPO que tu CURP este correcta)</a:t>
            </a:r>
            <a:r>
              <a:rPr lang="es-ES_tradnl" dirty="0">
                <a:latin typeface="Avenir Book" panose="02000503020000020003" pitchFamily="2" charset="0"/>
              </a:rPr>
              <a:t> </a:t>
            </a:r>
            <a:endParaRPr lang="es-ES_tradnl" dirty="0" smtClean="0">
              <a:latin typeface="Avenir Book" panose="02000503020000020003" pitchFamily="2" charset="0"/>
            </a:endParaRPr>
          </a:p>
          <a:p>
            <a:pPr algn="just">
              <a:spcBef>
                <a:spcPct val="20000"/>
              </a:spcBef>
              <a:defRPr/>
            </a:pPr>
            <a:endParaRPr lang="es-ES_tradnl" dirty="0">
              <a:latin typeface="Avenir Book" panose="02000503020000020003" pitchFamily="2" charset="0"/>
            </a:endParaRPr>
          </a:p>
          <a:p>
            <a:pPr algn="just">
              <a:spcBef>
                <a:spcPct val="20000"/>
              </a:spcBef>
              <a:defRPr/>
            </a:pPr>
            <a:r>
              <a:rPr lang="es-ES_tradnl" b="1" i="1" dirty="0" smtClean="0">
                <a:latin typeface="Avenir Book" panose="02000503020000020003" pitchFamily="2" charset="0"/>
              </a:rPr>
              <a:t>NOTA: Favor de </a:t>
            </a:r>
            <a:r>
              <a:rPr lang="es-ES_tradnl" b="1" i="1" dirty="0">
                <a:latin typeface="Avenir Book" panose="02000503020000020003" pitchFamily="2" charset="0"/>
              </a:rPr>
              <a:t>verificar que </a:t>
            </a:r>
            <a:r>
              <a:rPr lang="es-ES_tradnl" b="1" i="1" dirty="0" smtClean="0">
                <a:latin typeface="Avenir Book" panose="02000503020000020003" pitchFamily="2" charset="0"/>
              </a:rPr>
              <a:t>los </a:t>
            </a:r>
            <a:r>
              <a:rPr lang="es-ES_tradnl" b="1" i="1" dirty="0">
                <a:latin typeface="Avenir Book" panose="02000503020000020003" pitchFamily="2" charset="0"/>
              </a:rPr>
              <a:t>documentos </a:t>
            </a:r>
            <a:r>
              <a:rPr lang="es-ES_tradnl" b="1" i="1" dirty="0" smtClean="0">
                <a:latin typeface="Avenir Book" panose="02000503020000020003" pitchFamily="2" charset="0"/>
              </a:rPr>
              <a:t>se </a:t>
            </a:r>
            <a:r>
              <a:rPr lang="es-ES_tradnl" b="1" i="1" dirty="0">
                <a:latin typeface="Avenir Book" panose="02000503020000020003" pitchFamily="2" charset="0"/>
              </a:rPr>
              <a:t>encuentren en tu portal de alumno(a</a:t>
            </a:r>
            <a:r>
              <a:rPr lang="es-ES_tradnl" b="1" i="1" dirty="0" smtClean="0">
                <a:latin typeface="Avenir Book" panose="02000503020000020003" pitchFamily="2" charset="0"/>
              </a:rPr>
              <a:t>) de </a:t>
            </a:r>
            <a:r>
              <a:rPr lang="es-ES_tradnl" b="1" i="1" dirty="0">
                <a:latin typeface="Avenir Book" panose="02000503020000020003" pitchFamily="2" charset="0"/>
              </a:rPr>
              <a:t>forma digital, legible y completa</a:t>
            </a:r>
          </a:p>
        </p:txBody>
      </p:sp>
      <p:sp>
        <p:nvSpPr>
          <p:cNvPr id="3" name="Text Box 8"/>
          <p:cNvSpPr txBox="1">
            <a:spLocks noChangeArrowheads="1"/>
          </p:cNvSpPr>
          <p:nvPr/>
        </p:nvSpPr>
        <p:spPr bwMode="auto">
          <a:xfrm>
            <a:off x="333831" y="6245292"/>
            <a:ext cx="11594068" cy="307777"/>
          </a:xfrm>
          <a:prstGeom prst="rect">
            <a:avLst/>
          </a:prstGeom>
          <a:noFill/>
          <a:ln w="9525">
            <a:noFill/>
            <a:miter lim="800000"/>
            <a:headEnd/>
            <a:tailEnd/>
          </a:ln>
        </p:spPr>
        <p:txBody>
          <a:bodyPr wrap="square">
            <a:spAutoFit/>
          </a:bodyPr>
          <a:lstStyle/>
          <a:p>
            <a:pPr algn="ctr">
              <a:spcBef>
                <a:spcPct val="50000"/>
              </a:spcBef>
            </a:pPr>
            <a:r>
              <a:rPr lang="es-ES" sz="1400" dirty="0">
                <a:latin typeface="Avenir Book" panose="02000503020000020003" pitchFamily="2" charset="0"/>
              </a:rPr>
              <a:t>Para cualquier aclaración o </a:t>
            </a:r>
            <a:r>
              <a:rPr lang="es-ES" sz="1400" dirty="0" smtClean="0">
                <a:latin typeface="Avenir Book" panose="02000503020000020003" pitchFamily="2" charset="0"/>
              </a:rPr>
              <a:t>duda marcar al </a:t>
            </a:r>
            <a:r>
              <a:rPr lang="es-ES" sz="1400" dirty="0">
                <a:latin typeface="Avenir Book" panose="02000503020000020003" pitchFamily="2" charset="0"/>
              </a:rPr>
              <a:t>Departamento de Servicios </a:t>
            </a:r>
            <a:r>
              <a:rPr lang="es-ES" sz="1400" dirty="0" smtClean="0">
                <a:latin typeface="Avenir Book" panose="02000503020000020003" pitchFamily="2" charset="0"/>
              </a:rPr>
              <a:t>Escolares, teléfono: 427 1292000  </a:t>
            </a:r>
            <a:r>
              <a:rPr lang="es-ES" sz="1400" dirty="0">
                <a:latin typeface="Avenir Book" panose="02000503020000020003" pitchFamily="2" charset="0"/>
              </a:rPr>
              <a:t>Ext. </a:t>
            </a:r>
            <a:r>
              <a:rPr lang="es-ES" sz="1400" dirty="0" smtClean="0">
                <a:latin typeface="Avenir Book" panose="02000503020000020003" pitchFamily="2" charset="0"/>
              </a:rPr>
              <a:t>214</a:t>
            </a:r>
            <a:r>
              <a:rPr lang="es-ES" sz="1400" dirty="0">
                <a:latin typeface="Avenir Book" panose="02000503020000020003" pitchFamily="2" charset="0"/>
              </a:rPr>
              <a:t>, </a:t>
            </a:r>
            <a:r>
              <a:rPr lang="es-ES" sz="1400" dirty="0" smtClean="0">
                <a:latin typeface="Avenir Book" panose="02000503020000020003" pitchFamily="2" charset="0"/>
              </a:rPr>
              <a:t>232, 261 o </a:t>
            </a:r>
            <a:r>
              <a:rPr lang="es-ES" sz="1200" dirty="0" smtClean="0">
                <a:latin typeface="Avenir Book" panose="02000503020000020003" pitchFamily="2" charset="0"/>
              </a:rPr>
              <a:t>283</a:t>
            </a:r>
            <a:r>
              <a:rPr lang="es-ES" sz="1200" dirty="0">
                <a:latin typeface="Avenir Book" panose="02000503020000020003" pitchFamily="2" charset="0"/>
              </a:rPr>
              <a:t>.</a:t>
            </a:r>
            <a:endParaRPr lang="es-ES" sz="1200" dirty="0">
              <a:latin typeface="Avenir Book" panose="02000503020000020003" pitchFamily="2" charset="0"/>
            </a:endParaRPr>
          </a:p>
        </p:txBody>
      </p:sp>
      <p:sp>
        <p:nvSpPr>
          <p:cNvPr id="4" name="Título 1">
            <a:extLst>
              <a:ext uri="{FF2B5EF4-FFF2-40B4-BE49-F238E27FC236}">
                <a16:creationId xmlns:a16="http://schemas.microsoft.com/office/drawing/2014/main" id="{79FEC2FB-64AA-F649-AC7E-C859BB7A79A4}"/>
              </a:ext>
            </a:extLst>
          </p:cNvPr>
          <p:cNvSpPr txBox="1">
            <a:spLocks/>
          </p:cNvSpPr>
          <p:nvPr/>
        </p:nvSpPr>
        <p:spPr>
          <a:xfrm>
            <a:off x="1225862" y="831662"/>
            <a:ext cx="9741500" cy="854591"/>
          </a:xfrm>
          <a:prstGeom prst="rect">
            <a:avLst/>
          </a:prstGeom>
        </p:spPr>
        <p:txBody>
          <a:bodyPr>
            <a:noAutofit/>
          </a:bodyPr>
          <a:lst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a:lstStyle>
          <a:p>
            <a:pPr algn="ctr"/>
            <a:r>
              <a:rPr lang="es-ES_tradnl" sz="1400" dirty="0" smtClean="0">
                <a:solidFill>
                  <a:schemeClr val="tx1"/>
                </a:solidFill>
                <a:latin typeface="Avenir Book" panose="02000503020000020003" pitchFamily="2" charset="0"/>
              </a:rPr>
              <a:t/>
            </a:r>
            <a:br>
              <a:rPr lang="es-ES_tradnl" sz="1400" dirty="0" smtClean="0">
                <a:solidFill>
                  <a:schemeClr val="tx1"/>
                </a:solidFill>
                <a:latin typeface="Avenir Book" panose="02000503020000020003" pitchFamily="2" charset="0"/>
              </a:rPr>
            </a:br>
            <a:r>
              <a:rPr lang="es-ES_tradnl" sz="2400" dirty="0" smtClean="0">
                <a:solidFill>
                  <a:schemeClr val="tx1"/>
                </a:solidFill>
                <a:latin typeface="Avenir Book" panose="02000503020000020003" pitchFamily="2" charset="0"/>
              </a:rPr>
              <a:t>REQUERIMIENTOS DE DOCUMENTACIÓN</a:t>
            </a:r>
            <a:br>
              <a:rPr lang="es-ES_tradnl" sz="2400" dirty="0" smtClean="0">
                <a:solidFill>
                  <a:schemeClr val="tx1"/>
                </a:solidFill>
                <a:latin typeface="Avenir Book" panose="02000503020000020003" pitchFamily="2" charset="0"/>
              </a:rPr>
            </a:br>
            <a:endParaRPr lang="es-MX" sz="2400" dirty="0">
              <a:solidFill>
                <a:schemeClr val="tx1"/>
              </a:solidFill>
              <a:latin typeface="Avenir Book" panose="02000503020000020003" pitchFamily="2" charset="0"/>
            </a:endParaRPr>
          </a:p>
        </p:txBody>
      </p:sp>
    </p:spTree>
    <p:extLst>
      <p:ext uri="{BB962C8B-B14F-4D97-AF65-F5344CB8AC3E}">
        <p14:creationId xmlns:p14="http://schemas.microsoft.com/office/powerpoint/2010/main" val="20971595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362859" y="1545024"/>
            <a:ext cx="11480800" cy="4609033"/>
          </a:xfrm>
          <a:prstGeom prst="rect">
            <a:avLst/>
          </a:prstGeom>
          <a:noFill/>
          <a:ln w="57150" cmpd="thickThin">
            <a:solidFill>
              <a:schemeClr val="tx1"/>
            </a:solidFill>
            <a:miter lim="800000"/>
            <a:headEnd/>
            <a:tailEnd/>
          </a:ln>
        </p:spPr>
        <p:txBody>
          <a:bodyPr lIns="144000" rIns="144000"/>
          <a:lstStyle/>
          <a:p>
            <a:pPr marL="457200" indent="-457200" algn="just">
              <a:spcBef>
                <a:spcPct val="20000"/>
              </a:spcBef>
              <a:buFont typeface="+mj-lt"/>
              <a:buAutoNum type="alphaUcPeriod"/>
              <a:defRPr/>
            </a:pPr>
            <a:r>
              <a:rPr lang="es-ES_tradnl" sz="1600" dirty="0">
                <a:latin typeface="Avenir Book" panose="02000503020000020003" pitchFamily="2" charset="0"/>
              </a:rPr>
              <a:t>5 fotografías tamaño</a:t>
            </a:r>
            <a:r>
              <a:rPr lang="es-ES_tradnl" sz="1600" b="1" dirty="0">
                <a:latin typeface="Avenir Book" panose="02000503020000020003" pitchFamily="2" charset="0"/>
              </a:rPr>
              <a:t> Infantil</a:t>
            </a:r>
            <a:r>
              <a:rPr lang="es-ES_tradnl" sz="1600" dirty="0">
                <a:latin typeface="Avenir Book" panose="02000503020000020003" pitchFamily="2" charset="0"/>
              </a:rPr>
              <a:t>, de frente, blanco y negro, con fondo blanco, con retoque, en papel mate, con adherible, </a:t>
            </a:r>
            <a:r>
              <a:rPr lang="es-ES_tradnl" sz="1600" b="1" dirty="0">
                <a:latin typeface="Avenir Book" panose="02000503020000020003" pitchFamily="2" charset="0"/>
              </a:rPr>
              <a:t>NO INSTANTÁNEAS</a:t>
            </a:r>
            <a:r>
              <a:rPr lang="es-ES_tradnl" sz="1600" dirty="0">
                <a:latin typeface="Avenir Book" panose="02000503020000020003" pitchFamily="2" charset="0"/>
              </a:rPr>
              <a:t>, con vestimenta formal y recientes, las cuales se utilizarán para los documentos oficiales que emite la UTSJR.</a:t>
            </a:r>
          </a:p>
          <a:p>
            <a:pPr algn="just">
              <a:spcBef>
                <a:spcPct val="20000"/>
              </a:spcBef>
              <a:defRPr/>
            </a:pPr>
            <a:endParaRPr lang="es-ES_tradnl" sz="1000" dirty="0">
              <a:latin typeface="Avenir Book" panose="02000503020000020003" pitchFamily="2" charset="0"/>
            </a:endParaRPr>
          </a:p>
          <a:p>
            <a:pPr marL="457200" indent="-457200" algn="just" eaLnBrk="0" hangingPunct="0">
              <a:spcBef>
                <a:spcPct val="20000"/>
              </a:spcBef>
              <a:buFont typeface="+mj-lt"/>
              <a:buAutoNum type="alphaUcPeriod" startAt="2"/>
              <a:defRPr/>
            </a:pPr>
            <a:r>
              <a:rPr lang="es-ES_tradnl" sz="1600" dirty="0">
                <a:latin typeface="Avenir Book" panose="02000503020000020003" pitchFamily="2" charset="0"/>
              </a:rPr>
              <a:t>2 fotografías tamaño </a:t>
            </a:r>
            <a:r>
              <a:rPr lang="es-ES_tradnl" sz="1600" b="1" dirty="0">
                <a:latin typeface="Avenir Book" panose="02000503020000020003" pitchFamily="2" charset="0"/>
              </a:rPr>
              <a:t>Título </a:t>
            </a:r>
            <a:r>
              <a:rPr lang="es-ES_tradnl" sz="1600" dirty="0">
                <a:latin typeface="Avenir Book" panose="02000503020000020003" pitchFamily="2" charset="0"/>
              </a:rPr>
              <a:t>con las mismas características de las tamaño infantil, las cuales se utilizarán para tu título profesional.</a:t>
            </a:r>
          </a:p>
          <a:p>
            <a:pPr algn="ctr"/>
            <a:r>
              <a:rPr lang="es-ES_tradnl" altLang="es-ES" sz="1400" b="1" dirty="0">
                <a:latin typeface="Avenir Book" panose="02000503020000020003" pitchFamily="2" charset="0"/>
              </a:rPr>
              <a:t>CALENDARIO PARA ENTREGA DE FOTOGRAFÍAS</a:t>
            </a:r>
          </a:p>
          <a:p>
            <a:pPr algn="ctr"/>
            <a:r>
              <a:rPr lang="es-ES_tradnl" altLang="es-ES" sz="1400" b="1" dirty="0">
                <a:latin typeface="Avenir Book" panose="02000503020000020003" pitchFamily="2" charset="0"/>
              </a:rPr>
              <a:t>ÚNICAMENTE SERÁ DEL </a:t>
            </a:r>
            <a:r>
              <a:rPr lang="es-ES_tradnl" altLang="es-ES" sz="1400" b="1" dirty="0" smtClean="0">
                <a:latin typeface="Avenir Book" panose="02000503020000020003" pitchFamily="2" charset="0"/>
              </a:rPr>
              <a:t>24 AL 31 </a:t>
            </a:r>
            <a:r>
              <a:rPr lang="es-ES_tradnl" altLang="es-ES" sz="1400" b="1" dirty="0">
                <a:latin typeface="Avenir Book" panose="02000503020000020003" pitchFamily="2" charset="0"/>
              </a:rPr>
              <a:t>DE </a:t>
            </a:r>
            <a:r>
              <a:rPr lang="es-ES_tradnl" altLang="es-ES" sz="1400" b="1" dirty="0" smtClean="0">
                <a:latin typeface="Avenir Book" panose="02000503020000020003" pitchFamily="2" charset="0"/>
              </a:rPr>
              <a:t>MARZO </a:t>
            </a:r>
            <a:r>
              <a:rPr lang="es-ES_tradnl" altLang="es-ES" sz="1400" b="1" dirty="0">
                <a:latin typeface="Avenir Book" panose="02000503020000020003" pitchFamily="2" charset="0"/>
              </a:rPr>
              <a:t>DEL </a:t>
            </a:r>
            <a:r>
              <a:rPr lang="es-ES_tradnl" altLang="es-ES" sz="1400" b="1" dirty="0" smtClean="0">
                <a:latin typeface="Avenir Book" panose="02000503020000020003" pitchFamily="2" charset="0"/>
              </a:rPr>
              <a:t>2023.</a:t>
            </a:r>
            <a:endParaRPr lang="es-ES_tradnl" sz="1600" dirty="0">
              <a:latin typeface="Avenir Book" panose="02000503020000020003" pitchFamily="2" charset="0"/>
            </a:endParaRPr>
          </a:p>
        </p:txBody>
      </p:sp>
      <p:sp>
        <p:nvSpPr>
          <p:cNvPr id="4" name="Título 1">
            <a:extLst>
              <a:ext uri="{FF2B5EF4-FFF2-40B4-BE49-F238E27FC236}">
                <a16:creationId xmlns:a16="http://schemas.microsoft.com/office/drawing/2014/main" id="{79FEC2FB-64AA-F649-AC7E-C859BB7A79A4}"/>
              </a:ext>
            </a:extLst>
          </p:cNvPr>
          <p:cNvSpPr txBox="1">
            <a:spLocks/>
          </p:cNvSpPr>
          <p:nvPr/>
        </p:nvSpPr>
        <p:spPr>
          <a:xfrm>
            <a:off x="1225866" y="889723"/>
            <a:ext cx="9741500" cy="854591"/>
          </a:xfrm>
          <a:prstGeom prst="rect">
            <a:avLst/>
          </a:prstGeom>
        </p:spPr>
        <p:txBody>
          <a:bodyPr>
            <a:noAutofit/>
          </a:bodyPr>
          <a:lst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a:lstStyle>
          <a:p>
            <a:pPr algn="ctr"/>
            <a:r>
              <a:rPr lang="es-ES_tradnl" sz="1400" dirty="0" smtClean="0">
                <a:solidFill>
                  <a:schemeClr val="tx1"/>
                </a:solidFill>
                <a:latin typeface="Avenir Book" panose="02000503020000020003" pitchFamily="2" charset="0"/>
              </a:rPr>
              <a:t/>
            </a:r>
            <a:br>
              <a:rPr lang="es-ES_tradnl" sz="1400" dirty="0" smtClean="0">
                <a:solidFill>
                  <a:schemeClr val="tx1"/>
                </a:solidFill>
                <a:latin typeface="Avenir Book" panose="02000503020000020003" pitchFamily="2" charset="0"/>
              </a:rPr>
            </a:br>
            <a:r>
              <a:rPr lang="es-ES_tradnl" sz="2400" dirty="0">
                <a:solidFill>
                  <a:schemeClr val="tx1"/>
                </a:solidFill>
                <a:latin typeface="Avenir Book" panose="02000503020000020003" pitchFamily="2" charset="0"/>
              </a:rPr>
              <a:t>REQUERIMIENTOS DE FOTOGRAFIAS</a:t>
            </a:r>
            <a:r>
              <a:rPr lang="es-ES_tradnl" sz="2400" dirty="0" smtClean="0">
                <a:solidFill>
                  <a:schemeClr val="tx1"/>
                </a:solidFill>
                <a:latin typeface="Avenir Book" panose="02000503020000020003" pitchFamily="2" charset="0"/>
              </a:rPr>
              <a:t/>
            </a:r>
            <a:br>
              <a:rPr lang="es-ES_tradnl" sz="2400" dirty="0" smtClean="0">
                <a:solidFill>
                  <a:schemeClr val="tx1"/>
                </a:solidFill>
                <a:latin typeface="Avenir Book" panose="02000503020000020003" pitchFamily="2" charset="0"/>
              </a:rPr>
            </a:br>
            <a:endParaRPr lang="es-MX" sz="2400" dirty="0">
              <a:solidFill>
                <a:schemeClr val="tx1"/>
              </a:solidFill>
              <a:latin typeface="Avenir Book" panose="02000503020000020003" pitchFamily="2" charset="0"/>
            </a:endParaRPr>
          </a:p>
        </p:txBody>
      </p:sp>
      <p:graphicFrame>
        <p:nvGraphicFramePr>
          <p:cNvPr id="5" name="13 Tabla"/>
          <p:cNvGraphicFramePr>
            <a:graphicFrameLocks noGrp="1"/>
          </p:cNvGraphicFramePr>
          <p:nvPr>
            <p:extLst>
              <p:ext uri="{D42A27DB-BD31-4B8C-83A1-F6EECF244321}">
                <p14:modId xmlns:p14="http://schemas.microsoft.com/office/powerpoint/2010/main" val="3750776390"/>
              </p:ext>
            </p:extLst>
          </p:nvPr>
        </p:nvGraphicFramePr>
        <p:xfrm>
          <a:off x="2211618" y="3613363"/>
          <a:ext cx="7787542" cy="2381810"/>
        </p:xfrm>
        <a:graphic>
          <a:graphicData uri="http://schemas.openxmlformats.org/drawingml/2006/table">
            <a:tbl>
              <a:tblPr/>
              <a:tblGrid>
                <a:gridCol w="599408">
                  <a:extLst>
                    <a:ext uri="{9D8B030D-6E8A-4147-A177-3AD203B41FA5}">
                      <a16:colId xmlns:a16="http://schemas.microsoft.com/office/drawing/2014/main" val="20000"/>
                    </a:ext>
                  </a:extLst>
                </a:gridCol>
                <a:gridCol w="1244924">
                  <a:extLst>
                    <a:ext uri="{9D8B030D-6E8A-4147-A177-3AD203B41FA5}">
                      <a16:colId xmlns:a16="http://schemas.microsoft.com/office/drawing/2014/main" val="20001"/>
                    </a:ext>
                  </a:extLst>
                </a:gridCol>
                <a:gridCol w="1406303">
                  <a:extLst>
                    <a:ext uri="{9D8B030D-6E8A-4147-A177-3AD203B41FA5}">
                      <a16:colId xmlns:a16="http://schemas.microsoft.com/office/drawing/2014/main" val="20002"/>
                    </a:ext>
                  </a:extLst>
                </a:gridCol>
                <a:gridCol w="1642607">
                  <a:extLst>
                    <a:ext uri="{9D8B030D-6E8A-4147-A177-3AD203B41FA5}">
                      <a16:colId xmlns:a16="http://schemas.microsoft.com/office/drawing/2014/main" val="20003"/>
                    </a:ext>
                  </a:extLst>
                </a:gridCol>
                <a:gridCol w="1487997">
                  <a:extLst>
                    <a:ext uri="{9D8B030D-6E8A-4147-A177-3AD203B41FA5}">
                      <a16:colId xmlns:a16="http://schemas.microsoft.com/office/drawing/2014/main" val="20004"/>
                    </a:ext>
                  </a:extLst>
                </a:gridCol>
                <a:gridCol w="1406303">
                  <a:extLst>
                    <a:ext uri="{9D8B030D-6E8A-4147-A177-3AD203B41FA5}">
                      <a16:colId xmlns:a16="http://schemas.microsoft.com/office/drawing/2014/main" val="20005"/>
                    </a:ext>
                  </a:extLst>
                </a:gridCol>
              </a:tblGrid>
              <a:tr h="223073">
                <a:tc>
                  <a:txBody>
                    <a:bodyPr/>
                    <a:lstStyle/>
                    <a:p>
                      <a:pPr algn="ctr" rtl="0" fontAlgn="ctr"/>
                      <a:r>
                        <a:rPr lang="es-MX" sz="1400" b="1" i="0" u="none" strike="noStrike" dirty="0">
                          <a:solidFill>
                            <a:schemeClr val="bg1"/>
                          </a:solidFill>
                          <a:latin typeface="Calibri"/>
                        </a:rPr>
                        <a:t>HORA</a:t>
                      </a:r>
                    </a:p>
                  </a:txBody>
                  <a:tcPr marL="9526" marR="9526" marT="9528"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A5A5A5"/>
                    </a:solidFill>
                  </a:tcPr>
                </a:tc>
                <a:tc>
                  <a:txBody>
                    <a:bodyPr/>
                    <a:lstStyle/>
                    <a:p>
                      <a:pPr algn="ctr" rtl="0" fontAlgn="b"/>
                      <a:r>
                        <a:rPr lang="es-MX" sz="1400" b="1" i="0" u="none" strike="noStrike" dirty="0" smtClean="0">
                          <a:solidFill>
                            <a:schemeClr val="bg1"/>
                          </a:solidFill>
                          <a:latin typeface="Calibri"/>
                        </a:rPr>
                        <a:t>VIERNES 24-mzo</a:t>
                      </a:r>
                      <a:endParaRPr lang="es-MX" sz="1400" b="1" i="0" u="none" strike="noStrike" dirty="0">
                        <a:solidFill>
                          <a:schemeClr val="bg1"/>
                        </a:solidFill>
                        <a:latin typeface="Calibri"/>
                      </a:endParaRPr>
                    </a:p>
                  </a:txBody>
                  <a:tcPr marL="9526" marR="9526" marT="9528"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A5A5A5"/>
                    </a:solidFill>
                  </a:tcPr>
                </a:tc>
                <a:tc>
                  <a:txBody>
                    <a:bodyPr/>
                    <a:lstStyle/>
                    <a:p>
                      <a:pPr algn="ctr" rtl="0" fontAlgn="b"/>
                      <a:r>
                        <a:rPr lang="es-MX" sz="1400" b="1" i="0" u="none" strike="noStrike" dirty="0" smtClean="0">
                          <a:solidFill>
                            <a:schemeClr val="bg1"/>
                          </a:solidFill>
                          <a:latin typeface="Calibri"/>
                        </a:rPr>
                        <a:t>LUNES 27-mzo</a:t>
                      </a:r>
                      <a:endParaRPr lang="es-MX" sz="1400" b="1" i="0" u="none" strike="noStrike" dirty="0">
                        <a:solidFill>
                          <a:schemeClr val="bg1"/>
                        </a:solidFill>
                        <a:latin typeface="Calibri"/>
                      </a:endParaRPr>
                    </a:p>
                  </a:txBody>
                  <a:tcPr marL="9526" marR="9526" marT="9528"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A5A5A5"/>
                    </a:solidFill>
                  </a:tcPr>
                </a:tc>
                <a:tc>
                  <a:txBody>
                    <a:bodyPr/>
                    <a:lstStyle/>
                    <a:p>
                      <a:pPr algn="ctr" rtl="0" fontAlgn="b"/>
                      <a:r>
                        <a:rPr lang="es-MX" sz="1400" b="1" i="0" u="none" strike="noStrike" dirty="0" smtClean="0">
                          <a:solidFill>
                            <a:schemeClr val="bg1"/>
                          </a:solidFill>
                          <a:latin typeface="Calibri"/>
                        </a:rPr>
                        <a:t>MARTES 28-mzo</a:t>
                      </a:r>
                      <a:endParaRPr lang="es-MX" sz="1400" b="1" i="0" u="none" strike="noStrike" dirty="0">
                        <a:solidFill>
                          <a:schemeClr val="bg1"/>
                        </a:solidFill>
                        <a:latin typeface="Calibri"/>
                      </a:endParaRPr>
                    </a:p>
                  </a:txBody>
                  <a:tcPr marL="9526" marR="9526" marT="9528"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A5A5A5"/>
                    </a:solidFill>
                  </a:tcPr>
                </a:tc>
                <a:tc>
                  <a:txBody>
                    <a:bodyPr/>
                    <a:lstStyle/>
                    <a:p>
                      <a:pPr algn="ctr" rtl="0" fontAlgn="b"/>
                      <a:r>
                        <a:rPr lang="es-MX" sz="1400" b="1" i="0" u="none" strike="noStrike" dirty="0" smtClean="0">
                          <a:solidFill>
                            <a:schemeClr val="bg1"/>
                          </a:solidFill>
                          <a:latin typeface="Calibri"/>
                        </a:rPr>
                        <a:t>MIERCOLES 29-mzo</a:t>
                      </a:r>
                      <a:endParaRPr lang="es-MX" sz="1400" b="1" i="0" u="none" strike="noStrike" dirty="0">
                        <a:solidFill>
                          <a:schemeClr val="bg1"/>
                        </a:solidFill>
                        <a:latin typeface="Calibri"/>
                      </a:endParaRPr>
                    </a:p>
                  </a:txBody>
                  <a:tcPr marL="9526" marR="9526" marT="9528"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A5A5A5"/>
                    </a:solidFill>
                  </a:tcPr>
                </a:tc>
                <a:tc>
                  <a:txBody>
                    <a:bodyPr/>
                    <a:lstStyle/>
                    <a:p>
                      <a:pPr algn="ctr" rtl="0" fontAlgn="b"/>
                      <a:r>
                        <a:rPr lang="es-MX" sz="1400" b="1" i="0" u="none" strike="noStrike" dirty="0" smtClean="0">
                          <a:solidFill>
                            <a:schemeClr val="bg1"/>
                          </a:solidFill>
                          <a:latin typeface="Calibri"/>
                        </a:rPr>
                        <a:t>JUEVES 30-mzo</a:t>
                      </a:r>
                      <a:endParaRPr lang="es-MX" sz="1400" b="1" i="0" u="none" strike="noStrike" dirty="0">
                        <a:solidFill>
                          <a:schemeClr val="bg1"/>
                        </a:solidFill>
                        <a:latin typeface="Calibri"/>
                      </a:endParaRPr>
                    </a:p>
                  </a:txBody>
                  <a:tcPr marL="9526" marR="9526" marT="9528"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A5A5A5"/>
                    </a:solidFill>
                  </a:tcPr>
                </a:tc>
                <a:extLst>
                  <a:ext uri="{0D108BD9-81ED-4DB2-BD59-A6C34878D82A}">
                    <a16:rowId xmlns:a16="http://schemas.microsoft.com/office/drawing/2014/main" val="10000"/>
                  </a:ext>
                </a:extLst>
              </a:tr>
              <a:tr h="223073">
                <a:tc>
                  <a:txBody>
                    <a:bodyPr/>
                    <a:lstStyle/>
                    <a:p>
                      <a:pPr algn="ctr" rtl="0" fontAlgn="b"/>
                      <a:r>
                        <a:rPr lang="es-MX" sz="1400" b="1" i="0" u="none" strike="noStrike" dirty="0" smtClean="0">
                          <a:solidFill>
                            <a:srgbClr val="000000"/>
                          </a:solidFill>
                          <a:latin typeface="Calibri"/>
                        </a:rPr>
                        <a:t>09:00</a:t>
                      </a:r>
                      <a:endParaRPr lang="es-MX" sz="1400" b="1" i="0" u="none" strike="noStrike" dirty="0">
                        <a:solidFill>
                          <a:srgbClr val="000000"/>
                        </a:solidFill>
                        <a:latin typeface="Calibri"/>
                      </a:endParaRPr>
                    </a:p>
                  </a:txBody>
                  <a:tcPr marL="9526" marR="9526" marT="9528"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rtl="0" fontAlgn="b"/>
                      <a:r>
                        <a:rPr lang="es-MX" sz="1400" b="0" i="0" u="none" strike="noStrike" dirty="0" smtClean="0">
                          <a:solidFill>
                            <a:srgbClr val="000000"/>
                          </a:solidFill>
                          <a:latin typeface="Calibri"/>
                        </a:rPr>
                        <a:t>DN01SM-21</a:t>
                      </a:r>
                      <a:endParaRPr lang="es-MX" sz="1400" b="0" i="0" u="none" strike="noStrike" dirty="0">
                        <a:solidFill>
                          <a:srgbClr val="000000"/>
                        </a:solidFill>
                        <a:latin typeface="Calibri"/>
                      </a:endParaRPr>
                    </a:p>
                  </a:txBody>
                  <a:tcPr marL="9526" marR="9526" marT="9528"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MX" sz="1400" b="0" i="0" u="none" strike="noStrike" dirty="0" smtClean="0">
                          <a:solidFill>
                            <a:srgbClr val="000000"/>
                          </a:solidFill>
                          <a:latin typeface="+mn-lt"/>
                        </a:rPr>
                        <a:t>DN05SM-21</a:t>
                      </a:r>
                    </a:p>
                  </a:txBody>
                  <a:tcPr marL="9526" marR="9526" marT="9528"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rtl="0" fontAlgn="b"/>
                      <a:r>
                        <a:rPr lang="es-MX" sz="1400" b="0" i="0" u="none" strike="noStrike" dirty="0" smtClean="0">
                          <a:solidFill>
                            <a:srgbClr val="000000"/>
                          </a:solidFill>
                          <a:latin typeface="+mn-lt"/>
                        </a:rPr>
                        <a:t>MA02SM-21</a:t>
                      </a:r>
                      <a:endParaRPr lang="es-MX" sz="1400" b="0" i="0" u="none" strike="noStrike" dirty="0">
                        <a:solidFill>
                          <a:srgbClr val="000000"/>
                        </a:solidFill>
                        <a:latin typeface="Calibri"/>
                      </a:endParaRPr>
                    </a:p>
                  </a:txBody>
                  <a:tcPr marL="9526" marR="9526" marT="9528"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MX" sz="1400" b="0" i="0" u="none" strike="noStrike" dirty="0" smtClean="0">
                          <a:solidFill>
                            <a:srgbClr val="000000"/>
                          </a:solidFill>
                          <a:latin typeface="+mn-lt"/>
                        </a:rPr>
                        <a:t>QI02SM-21</a:t>
                      </a:r>
                    </a:p>
                  </a:txBody>
                  <a:tcPr marL="9526" marR="9526" marT="9528"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rtl="0" fontAlgn="b"/>
                      <a:r>
                        <a:rPr lang="es-MX" sz="1400" b="0" i="0" u="none" strike="noStrike" dirty="0" smtClean="0">
                          <a:solidFill>
                            <a:srgbClr val="000000"/>
                          </a:solidFill>
                          <a:latin typeface="Calibri"/>
                        </a:rPr>
                        <a:t>TI01SM-21</a:t>
                      </a:r>
                      <a:endParaRPr lang="es-MX" sz="1400" b="0" i="0" u="none" strike="noStrike" dirty="0">
                        <a:solidFill>
                          <a:srgbClr val="000000"/>
                        </a:solidFill>
                        <a:latin typeface="Calibri"/>
                      </a:endParaRPr>
                    </a:p>
                  </a:txBody>
                  <a:tcPr marL="9526" marR="9526" marT="9528"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0001"/>
                  </a:ext>
                </a:extLst>
              </a:tr>
              <a:tr h="223073">
                <a:tc>
                  <a:txBody>
                    <a:bodyPr/>
                    <a:lstStyle/>
                    <a:p>
                      <a:pPr algn="ctr" rtl="0" fontAlgn="b"/>
                      <a:r>
                        <a:rPr lang="es-MX" sz="1400" b="1" i="0" u="none" strike="noStrike" dirty="0" smtClean="0">
                          <a:solidFill>
                            <a:srgbClr val="000000"/>
                          </a:solidFill>
                          <a:latin typeface="Calibri"/>
                        </a:rPr>
                        <a:t>10:00</a:t>
                      </a:r>
                      <a:endParaRPr lang="es-MX" sz="1400" b="1" i="0" u="none" strike="noStrike" dirty="0">
                        <a:solidFill>
                          <a:srgbClr val="000000"/>
                        </a:solidFill>
                        <a:latin typeface="Calibri"/>
                      </a:endParaRPr>
                    </a:p>
                  </a:txBody>
                  <a:tcPr marL="9526" marR="9526" marT="9528"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8D8D8"/>
                    </a:solidFill>
                  </a:tcPr>
                </a:tc>
                <a:tc>
                  <a:txBody>
                    <a:bodyPr/>
                    <a:lstStyle/>
                    <a:p>
                      <a:pPr algn="ctr" rtl="0" fontAlgn="b"/>
                      <a:r>
                        <a:rPr lang="es-MX" sz="1400" b="0" i="0" u="none" strike="noStrike" dirty="0" smtClean="0">
                          <a:solidFill>
                            <a:srgbClr val="000000"/>
                          </a:solidFill>
                          <a:latin typeface="Calibri"/>
                        </a:rPr>
                        <a:t>DN02SM-21</a:t>
                      </a:r>
                      <a:endParaRPr lang="es-MX" sz="1400" b="0" i="0" u="none" strike="noStrike" dirty="0">
                        <a:solidFill>
                          <a:srgbClr val="000000"/>
                        </a:solidFill>
                        <a:latin typeface="Calibri"/>
                      </a:endParaRPr>
                    </a:p>
                  </a:txBody>
                  <a:tcPr marL="9526" marR="9526" marT="9528"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8D8D8"/>
                    </a:solidFill>
                  </a:tcPr>
                </a:tc>
                <a:tc>
                  <a:txBody>
                    <a:bodyPr/>
                    <a:lstStyle/>
                    <a:p>
                      <a:pPr algn="ctr" rtl="0" fontAlgn="b"/>
                      <a:r>
                        <a:rPr lang="es-MX" sz="1400" b="0" i="0" u="none" strike="noStrike" dirty="0" smtClean="0">
                          <a:solidFill>
                            <a:srgbClr val="000000"/>
                          </a:solidFill>
                          <a:latin typeface="+mn-lt"/>
                        </a:rPr>
                        <a:t>PIM01SM-21</a:t>
                      </a:r>
                      <a:endParaRPr lang="es-MX" sz="1400" b="0" i="0" u="none" strike="noStrike" dirty="0">
                        <a:solidFill>
                          <a:srgbClr val="000000"/>
                        </a:solidFill>
                        <a:latin typeface="Calibri"/>
                      </a:endParaRPr>
                    </a:p>
                  </a:txBody>
                  <a:tcPr marL="9526" marR="9526" marT="9528"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8D8D8"/>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MX" sz="1400" b="0" i="0" u="none" strike="noStrike" dirty="0" smtClean="0">
                          <a:solidFill>
                            <a:srgbClr val="000000"/>
                          </a:solidFill>
                          <a:latin typeface="+mn-lt"/>
                        </a:rPr>
                        <a:t>MA03SM-21</a:t>
                      </a:r>
                    </a:p>
                  </a:txBody>
                  <a:tcPr marL="9526" marR="9526" marT="9528"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8D8D8"/>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MX" sz="1400" b="0" i="0" u="none" strike="noStrike" dirty="0" smtClean="0">
                          <a:solidFill>
                            <a:srgbClr val="000000"/>
                          </a:solidFill>
                          <a:latin typeface="+mn-lt"/>
                        </a:rPr>
                        <a:t>QI03SM-21</a:t>
                      </a:r>
                    </a:p>
                  </a:txBody>
                  <a:tcPr marL="9526" marR="9526" marT="9528"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8D8D8"/>
                    </a:solidFill>
                  </a:tcPr>
                </a:tc>
                <a:tc>
                  <a:txBody>
                    <a:bodyPr/>
                    <a:lstStyle/>
                    <a:p>
                      <a:pPr algn="ctr" rtl="0" fontAlgn="b"/>
                      <a:r>
                        <a:rPr lang="es-MX" sz="1400" b="0" i="0" u="none" strike="noStrike" dirty="0" smtClean="0">
                          <a:solidFill>
                            <a:srgbClr val="000000"/>
                          </a:solidFill>
                          <a:latin typeface="Calibri"/>
                        </a:rPr>
                        <a:t>TI02SM-21</a:t>
                      </a:r>
                      <a:endParaRPr lang="es-MX" sz="1400" b="0" i="0" u="none" strike="noStrike" dirty="0">
                        <a:solidFill>
                          <a:srgbClr val="000000"/>
                        </a:solidFill>
                        <a:latin typeface="Calibri"/>
                      </a:endParaRPr>
                    </a:p>
                  </a:txBody>
                  <a:tcPr marL="9526" marR="9526" marT="9528"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8D8D8"/>
                    </a:solidFill>
                  </a:tcPr>
                </a:tc>
                <a:extLst>
                  <a:ext uri="{0D108BD9-81ED-4DB2-BD59-A6C34878D82A}">
                    <a16:rowId xmlns:a16="http://schemas.microsoft.com/office/drawing/2014/main" val="10002"/>
                  </a:ext>
                </a:extLst>
              </a:tr>
              <a:tr h="223073">
                <a:tc>
                  <a:txBody>
                    <a:bodyPr/>
                    <a:lstStyle/>
                    <a:p>
                      <a:pPr algn="ctr" rtl="0" fontAlgn="b"/>
                      <a:r>
                        <a:rPr lang="es-MX" sz="1400" b="1" i="0" u="none" strike="noStrike" dirty="0" smtClean="0">
                          <a:solidFill>
                            <a:srgbClr val="000000"/>
                          </a:solidFill>
                          <a:latin typeface="Calibri"/>
                        </a:rPr>
                        <a:t>11:00</a:t>
                      </a:r>
                      <a:endParaRPr lang="es-MX" sz="1400" b="1" i="0" u="none" strike="noStrike" dirty="0">
                        <a:solidFill>
                          <a:srgbClr val="000000"/>
                        </a:solidFill>
                        <a:latin typeface="Calibri"/>
                      </a:endParaRPr>
                    </a:p>
                  </a:txBody>
                  <a:tcPr marL="9526" marR="9526" marT="9528"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rtl="0" fontAlgn="b"/>
                      <a:r>
                        <a:rPr lang="es-MX" sz="1400" b="0" i="0" u="none" strike="noStrike" dirty="0" smtClean="0">
                          <a:solidFill>
                            <a:srgbClr val="000000"/>
                          </a:solidFill>
                          <a:latin typeface="Calibri"/>
                        </a:rPr>
                        <a:t>DN03SM-21</a:t>
                      </a:r>
                      <a:endParaRPr lang="es-MX" sz="1400" b="0" i="0" u="none" strike="noStrike" dirty="0">
                        <a:solidFill>
                          <a:srgbClr val="000000"/>
                        </a:solidFill>
                        <a:latin typeface="Calibri"/>
                      </a:endParaRPr>
                    </a:p>
                  </a:txBody>
                  <a:tcPr marL="9526" marR="9526" marT="9528"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MX" sz="1400" b="0" i="0" u="none" strike="noStrike" dirty="0" smtClean="0">
                          <a:solidFill>
                            <a:srgbClr val="000000"/>
                          </a:solidFill>
                          <a:latin typeface="+mn-lt"/>
                        </a:rPr>
                        <a:t>PIM02SM-21</a:t>
                      </a:r>
                    </a:p>
                  </a:txBody>
                  <a:tcPr marL="9526" marR="9526" marT="9528"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MX" sz="1400" b="0" i="0" u="none" strike="noStrike" dirty="0" smtClean="0">
                          <a:solidFill>
                            <a:srgbClr val="000000"/>
                          </a:solidFill>
                          <a:latin typeface="+mn-lt"/>
                        </a:rPr>
                        <a:t>MA04SM-21</a:t>
                      </a:r>
                    </a:p>
                  </a:txBody>
                  <a:tcPr marL="9526" marR="9526" marT="9528"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MX" sz="1400" b="0" i="0" u="none" strike="noStrike" dirty="0" smtClean="0">
                          <a:solidFill>
                            <a:srgbClr val="000000"/>
                          </a:solidFill>
                          <a:latin typeface="+mn-lt"/>
                        </a:rPr>
                        <a:t>PIS01SM-21</a:t>
                      </a:r>
                    </a:p>
                  </a:txBody>
                  <a:tcPr marL="9526" marR="9526" marT="9528"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rtl="0" fontAlgn="b"/>
                      <a:r>
                        <a:rPr lang="es-MX" sz="1400" b="0" i="0" u="none" strike="noStrike" dirty="0" smtClean="0">
                          <a:solidFill>
                            <a:srgbClr val="000000"/>
                          </a:solidFill>
                          <a:latin typeface="Calibri"/>
                        </a:rPr>
                        <a:t>ER01SM-21</a:t>
                      </a:r>
                      <a:endParaRPr lang="es-MX" sz="1400" b="0" i="0" u="none" strike="noStrike" dirty="0">
                        <a:solidFill>
                          <a:srgbClr val="000000"/>
                        </a:solidFill>
                        <a:latin typeface="Calibri"/>
                      </a:endParaRPr>
                    </a:p>
                  </a:txBody>
                  <a:tcPr marL="9526" marR="9526" marT="9528"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0003"/>
                  </a:ext>
                </a:extLst>
              </a:tr>
              <a:tr h="246597">
                <a:tc>
                  <a:txBody>
                    <a:bodyPr/>
                    <a:lstStyle/>
                    <a:p>
                      <a:pPr algn="ctr" rtl="0" fontAlgn="b"/>
                      <a:r>
                        <a:rPr lang="es-MX" sz="1400" b="1" i="0" u="none" strike="noStrike" dirty="0" smtClean="0">
                          <a:solidFill>
                            <a:srgbClr val="000000"/>
                          </a:solidFill>
                          <a:latin typeface="Calibri"/>
                        </a:rPr>
                        <a:t>12:00</a:t>
                      </a:r>
                      <a:endParaRPr lang="es-MX" sz="1400" b="1" i="0" u="none" strike="noStrike" dirty="0">
                        <a:solidFill>
                          <a:srgbClr val="000000"/>
                        </a:solidFill>
                        <a:latin typeface="Calibri"/>
                      </a:endParaRPr>
                    </a:p>
                  </a:txBody>
                  <a:tcPr marL="9526" marR="9526" marT="9528"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8D8D8"/>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MX" sz="1400" b="0" i="0" u="none" strike="noStrike" dirty="0" smtClean="0">
                          <a:solidFill>
                            <a:srgbClr val="000000"/>
                          </a:solidFill>
                          <a:latin typeface="+mn-lt"/>
                        </a:rPr>
                        <a:t>DN04SM-21</a:t>
                      </a:r>
                    </a:p>
                  </a:txBody>
                  <a:tcPr marL="9526" marR="9526" marT="9528"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8D8D8"/>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MX" sz="1400" b="0" i="0" u="none" strike="noStrike" dirty="0" smtClean="0">
                          <a:solidFill>
                            <a:srgbClr val="000000"/>
                          </a:solidFill>
                          <a:latin typeface="+mn-lt"/>
                        </a:rPr>
                        <a:t>MA01SM-21</a:t>
                      </a:r>
                    </a:p>
                  </a:txBody>
                  <a:tcPr marL="9526" marR="9526" marT="9528"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8D8D8"/>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MX" sz="1400" b="0" i="0" u="none" strike="noStrike" dirty="0" smtClean="0">
                          <a:solidFill>
                            <a:srgbClr val="000000"/>
                          </a:solidFill>
                          <a:latin typeface="+mn-lt"/>
                        </a:rPr>
                        <a:t>QI01SM-21</a:t>
                      </a:r>
                    </a:p>
                  </a:txBody>
                  <a:tcPr marL="9526" marR="9526" marT="9528"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8D8D8"/>
                    </a:solidFill>
                  </a:tcPr>
                </a:tc>
                <a:tc>
                  <a:txBody>
                    <a:bodyPr/>
                    <a:lstStyle/>
                    <a:p>
                      <a:pPr algn="ctr" rtl="0" fontAlgn="b"/>
                      <a:r>
                        <a:rPr lang="es-MX" sz="1400" b="0" i="0" u="none" strike="noStrike" dirty="0" smtClean="0">
                          <a:solidFill>
                            <a:srgbClr val="000000"/>
                          </a:solidFill>
                          <a:latin typeface="+mn-lt"/>
                        </a:rPr>
                        <a:t>PIS02SM-21</a:t>
                      </a:r>
                      <a:endParaRPr lang="es-MX" sz="1400" b="0" i="0" u="none" strike="noStrike" dirty="0">
                        <a:solidFill>
                          <a:srgbClr val="000000"/>
                        </a:solidFill>
                        <a:latin typeface="Calibri"/>
                      </a:endParaRPr>
                    </a:p>
                  </a:txBody>
                  <a:tcPr marL="9526" marR="9526" marT="9528"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8D8D8"/>
                    </a:solidFill>
                  </a:tcPr>
                </a:tc>
                <a:tc>
                  <a:txBody>
                    <a:bodyPr/>
                    <a:lstStyle/>
                    <a:p>
                      <a:pPr algn="ctr" rtl="0" fontAlgn="b"/>
                      <a:r>
                        <a:rPr lang="es-MX" sz="1400" b="0" i="0" u="none" strike="noStrike" dirty="0" smtClean="0">
                          <a:solidFill>
                            <a:srgbClr val="000000"/>
                          </a:solidFill>
                          <a:latin typeface="Calibri"/>
                        </a:rPr>
                        <a:t>ES01SM-21</a:t>
                      </a:r>
                      <a:endParaRPr lang="es-MX" sz="1400" b="0" i="0" u="none" strike="noStrike" dirty="0">
                        <a:solidFill>
                          <a:srgbClr val="000000"/>
                        </a:solidFill>
                        <a:latin typeface="Calibri"/>
                      </a:endParaRPr>
                    </a:p>
                  </a:txBody>
                  <a:tcPr marL="9526" marR="9526" marT="9528"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8D8D8"/>
                    </a:solidFill>
                  </a:tcPr>
                </a:tc>
                <a:extLst>
                  <a:ext uri="{0D108BD9-81ED-4DB2-BD59-A6C34878D82A}">
                    <a16:rowId xmlns:a16="http://schemas.microsoft.com/office/drawing/2014/main" val="3686493754"/>
                  </a:ext>
                </a:extLst>
              </a:tr>
              <a:tr h="246597">
                <a:tc>
                  <a:txBody>
                    <a:bodyPr/>
                    <a:lstStyle/>
                    <a:p>
                      <a:pPr algn="ctr" rtl="0" fontAlgn="b"/>
                      <a:r>
                        <a:rPr lang="es-MX" sz="1400" b="1" i="0" u="none" strike="noStrike" dirty="0" smtClean="0">
                          <a:solidFill>
                            <a:srgbClr val="000000"/>
                          </a:solidFill>
                          <a:latin typeface="Calibri"/>
                        </a:rPr>
                        <a:t>16:00</a:t>
                      </a:r>
                      <a:endParaRPr lang="es-MX" sz="1400" b="1" i="0" u="none" strike="noStrike" dirty="0">
                        <a:solidFill>
                          <a:srgbClr val="000000"/>
                        </a:solidFill>
                        <a:latin typeface="Calibri"/>
                      </a:endParaRPr>
                    </a:p>
                  </a:txBody>
                  <a:tcPr marL="9526" marR="9526" marT="9528"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noFill/>
                  </a:tcPr>
                </a:tc>
                <a:tc>
                  <a:txBody>
                    <a:bodyPr/>
                    <a:lstStyle/>
                    <a:p>
                      <a:pPr algn="ctr" rtl="0" fontAlgn="b"/>
                      <a:r>
                        <a:rPr lang="es-MX" sz="1400" b="0" i="0" u="none" strike="noStrike" dirty="0" smtClean="0">
                          <a:solidFill>
                            <a:schemeClr val="tx1"/>
                          </a:solidFill>
                          <a:latin typeface="Calibri"/>
                        </a:rPr>
                        <a:t>MI01SV-21</a:t>
                      </a:r>
                      <a:endParaRPr lang="es-MX" sz="1400" b="0" i="0" u="none" strike="noStrike" dirty="0">
                        <a:solidFill>
                          <a:schemeClr val="tx1"/>
                        </a:solidFill>
                        <a:latin typeface="Calibri"/>
                      </a:endParaRPr>
                    </a:p>
                  </a:txBody>
                  <a:tcPr marL="9526" marR="9526" marT="9528"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noFill/>
                  </a:tcPr>
                </a:tc>
                <a:tc>
                  <a:txBody>
                    <a:bodyPr/>
                    <a:lstStyle/>
                    <a:p>
                      <a:pPr algn="ctr" rtl="0" fontAlgn="b"/>
                      <a:r>
                        <a:rPr lang="es-MX" sz="1400" b="0" i="0" u="none" strike="noStrike" dirty="0" smtClean="0">
                          <a:solidFill>
                            <a:schemeClr val="tx1"/>
                          </a:solidFill>
                          <a:latin typeface="Calibri"/>
                        </a:rPr>
                        <a:t>MI02SV-21</a:t>
                      </a:r>
                      <a:endParaRPr lang="es-MX" sz="1400" b="0" i="0" u="none" strike="noStrike" dirty="0">
                        <a:solidFill>
                          <a:schemeClr val="tx1"/>
                        </a:solidFill>
                        <a:latin typeface="Calibri"/>
                      </a:endParaRPr>
                    </a:p>
                  </a:txBody>
                  <a:tcPr marL="9526" marR="9526" marT="9528"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noFill/>
                  </a:tcPr>
                </a:tc>
                <a:tc>
                  <a:txBody>
                    <a:bodyPr/>
                    <a:lstStyle/>
                    <a:p>
                      <a:pPr algn="ctr" rtl="0" fontAlgn="b"/>
                      <a:r>
                        <a:rPr lang="es-MX" sz="1400" b="0" i="0" u="none" strike="noStrike" dirty="0" smtClean="0">
                          <a:solidFill>
                            <a:srgbClr val="000000"/>
                          </a:solidFill>
                          <a:latin typeface="Calibri"/>
                        </a:rPr>
                        <a:t>CON01SV-21</a:t>
                      </a:r>
                      <a:endParaRPr lang="es-MX" sz="1400" b="0" i="0" u="none" strike="noStrike" dirty="0">
                        <a:solidFill>
                          <a:srgbClr val="000000"/>
                        </a:solidFill>
                        <a:latin typeface="Calibri"/>
                      </a:endParaRPr>
                    </a:p>
                  </a:txBody>
                  <a:tcPr marL="9526" marR="9526" marT="9528"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noFill/>
                  </a:tcPr>
                </a:tc>
                <a:tc>
                  <a:txBody>
                    <a:bodyPr/>
                    <a:lstStyle/>
                    <a:p>
                      <a:pPr algn="ctr" rtl="0" fontAlgn="b"/>
                      <a:r>
                        <a:rPr lang="es-MX" sz="1400" b="0" i="0" u="none" strike="noStrike" dirty="0" smtClean="0">
                          <a:solidFill>
                            <a:srgbClr val="000000"/>
                          </a:solidFill>
                          <a:latin typeface="Calibri"/>
                        </a:rPr>
                        <a:t>QF01SV-21</a:t>
                      </a:r>
                      <a:endParaRPr lang="es-MX" sz="1400" b="0" i="0" u="none" strike="noStrike" dirty="0">
                        <a:solidFill>
                          <a:srgbClr val="000000"/>
                        </a:solidFill>
                        <a:latin typeface="Calibri"/>
                      </a:endParaRPr>
                    </a:p>
                  </a:txBody>
                  <a:tcPr marL="9526" marR="9526" marT="9528"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noFill/>
                  </a:tcPr>
                </a:tc>
                <a:tc>
                  <a:txBody>
                    <a:bodyPr/>
                    <a:lstStyle/>
                    <a:p>
                      <a:pPr algn="ctr" rtl="0" fontAlgn="b"/>
                      <a:r>
                        <a:rPr lang="es-MX" sz="1400" b="0" i="0" u="none" strike="noStrike" dirty="0" smtClean="0">
                          <a:solidFill>
                            <a:srgbClr val="000000"/>
                          </a:solidFill>
                          <a:latin typeface="Calibri"/>
                        </a:rPr>
                        <a:t>QF02SV-21</a:t>
                      </a:r>
                      <a:endParaRPr lang="es-MX" sz="1400" b="0" i="0" u="none" strike="noStrike" dirty="0">
                        <a:solidFill>
                          <a:srgbClr val="000000"/>
                        </a:solidFill>
                        <a:latin typeface="Calibri"/>
                      </a:endParaRPr>
                    </a:p>
                  </a:txBody>
                  <a:tcPr marL="9526" marR="9526" marT="9528"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noFill/>
                  </a:tcPr>
                </a:tc>
                <a:extLst>
                  <a:ext uri="{0D108BD9-81ED-4DB2-BD59-A6C34878D82A}">
                    <a16:rowId xmlns:a16="http://schemas.microsoft.com/office/drawing/2014/main" val="10004"/>
                  </a:ext>
                </a:extLst>
              </a:tr>
              <a:tr h="117762">
                <a:tc>
                  <a:txBody>
                    <a:bodyPr/>
                    <a:lstStyle/>
                    <a:p>
                      <a:pPr algn="ctr" fontAlgn="ctr"/>
                      <a:endParaRPr lang="es-MX" sz="1400" b="0" i="0" u="none" strike="noStrike" dirty="0">
                        <a:solidFill>
                          <a:srgbClr val="000000"/>
                        </a:solidFill>
                        <a:latin typeface="Calibri"/>
                      </a:endParaRPr>
                    </a:p>
                  </a:txBody>
                  <a:tcPr marL="9526" marR="9526" marT="9528" marB="0" anchor="ctr">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fontAlgn="ctr"/>
                      <a:endParaRPr lang="es-MX" sz="1400" b="0" i="0" u="none" strike="noStrike" dirty="0">
                        <a:solidFill>
                          <a:srgbClr val="000000"/>
                        </a:solidFill>
                        <a:latin typeface="Calibri"/>
                      </a:endParaRPr>
                    </a:p>
                  </a:txBody>
                  <a:tcPr marL="9526" marR="9526" marT="9528" marB="0" anchor="ctr">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ctr"/>
                      <a:endParaRPr lang="es-MX" sz="1400" b="0" i="0" u="none" strike="noStrike">
                        <a:solidFill>
                          <a:srgbClr val="000000"/>
                        </a:solidFill>
                        <a:latin typeface="Calibri"/>
                      </a:endParaRPr>
                    </a:p>
                  </a:txBody>
                  <a:tcPr marL="9526" marR="9526" marT="9528" marB="0" anchor="ctr">
                    <a:lnL>
                      <a:noFill/>
                    </a:lnL>
                    <a:lnR>
                      <a:noFill/>
                    </a:lnR>
                    <a:lnT w="6350" cap="flat" cmpd="sng" algn="ctr">
                      <a:solidFill>
                        <a:srgbClr val="7F7F7F"/>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algn="l" fontAlgn="ctr"/>
                      <a:endParaRPr lang="es-MX" sz="1400" b="0" i="0" u="none" strike="noStrike">
                        <a:solidFill>
                          <a:srgbClr val="000000"/>
                        </a:solidFill>
                        <a:latin typeface="Calibri"/>
                      </a:endParaRPr>
                    </a:p>
                  </a:txBody>
                  <a:tcPr marL="9526" marR="9526" marT="9528" marB="0" anchor="ctr">
                    <a:lnL>
                      <a:noFill/>
                    </a:lnL>
                    <a:lnR>
                      <a:noFill/>
                    </a:lnR>
                    <a:lnT w="6350" cap="flat" cmpd="sng" algn="ctr">
                      <a:solidFill>
                        <a:srgbClr val="7F7F7F"/>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algn="l" fontAlgn="ctr"/>
                      <a:endParaRPr lang="es-MX" sz="1400" b="0" i="0" u="none" strike="noStrike">
                        <a:solidFill>
                          <a:srgbClr val="000000"/>
                        </a:solidFill>
                        <a:latin typeface="Calibri"/>
                      </a:endParaRPr>
                    </a:p>
                  </a:txBody>
                  <a:tcPr marL="9526" marR="9526" marT="9528" marB="0" anchor="ctr">
                    <a:lnL>
                      <a:noFill/>
                    </a:lnL>
                    <a:lnR>
                      <a:noFill/>
                    </a:lnR>
                    <a:lnT w="6350" cap="flat" cmpd="sng" algn="ctr">
                      <a:solidFill>
                        <a:srgbClr val="7F7F7F"/>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algn="l" fontAlgn="ctr"/>
                      <a:endParaRPr lang="es-MX" sz="1400" b="0" i="0" u="none" strike="noStrike">
                        <a:solidFill>
                          <a:srgbClr val="000000"/>
                        </a:solidFill>
                        <a:latin typeface="Calibri"/>
                      </a:endParaRPr>
                    </a:p>
                  </a:txBody>
                  <a:tcPr marL="9526" marR="9526" marT="9528" marB="0" anchor="ctr">
                    <a:lnL>
                      <a:noFill/>
                    </a:lnL>
                    <a:lnR>
                      <a:noFill/>
                    </a:lnR>
                    <a:lnT w="6350" cap="flat" cmpd="sng" algn="ctr">
                      <a:solidFill>
                        <a:srgbClr val="7F7F7F"/>
                      </a:solidFill>
                      <a:prstDash val="solid"/>
                      <a:round/>
                      <a:headEnd type="none" w="med" len="med"/>
                      <a:tailEnd type="none" w="med" len="med"/>
                    </a:lnT>
                    <a:lnB>
                      <a:noFill/>
                    </a:lnB>
                  </a:tcPr>
                </a:tc>
                <a:extLst>
                  <a:ext uri="{0D108BD9-81ED-4DB2-BD59-A6C34878D82A}">
                    <a16:rowId xmlns:a16="http://schemas.microsoft.com/office/drawing/2014/main" val="10005"/>
                  </a:ext>
                </a:extLst>
              </a:tr>
              <a:tr h="223073">
                <a:tc>
                  <a:txBody>
                    <a:bodyPr/>
                    <a:lstStyle/>
                    <a:p>
                      <a:pPr algn="ctr" rtl="0" fontAlgn="ctr"/>
                      <a:r>
                        <a:rPr lang="es-MX" sz="1400" b="1" i="0" u="none" strike="noStrike" dirty="0">
                          <a:solidFill>
                            <a:schemeClr val="bg1"/>
                          </a:solidFill>
                          <a:latin typeface="Calibri"/>
                        </a:rPr>
                        <a:t>HORA</a:t>
                      </a:r>
                    </a:p>
                  </a:txBody>
                  <a:tcPr marL="9526" marR="9526" marT="9528"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A5A5A5"/>
                    </a:solidFill>
                  </a:tcPr>
                </a:tc>
                <a:tc>
                  <a:txBody>
                    <a:bodyPr/>
                    <a:lstStyle/>
                    <a:p>
                      <a:pPr algn="ctr" rtl="0" fontAlgn="b"/>
                      <a:r>
                        <a:rPr lang="es-MX" sz="1400" b="1" i="0" u="none" strike="noStrike" dirty="0" smtClean="0">
                          <a:solidFill>
                            <a:schemeClr val="bg1"/>
                          </a:solidFill>
                          <a:latin typeface="Calibri"/>
                        </a:rPr>
                        <a:t>VIERNES 31-mzo</a:t>
                      </a:r>
                      <a:endParaRPr lang="es-MX" sz="1400" b="1" i="0" u="none" strike="noStrike" dirty="0">
                        <a:solidFill>
                          <a:schemeClr val="bg1"/>
                        </a:solidFill>
                        <a:latin typeface="Calibri"/>
                      </a:endParaRPr>
                    </a:p>
                  </a:txBody>
                  <a:tcPr marL="9526" marR="9526" marT="9528" marB="0" anchor="b">
                    <a:lnL w="6350" cap="flat" cmpd="sng" algn="ctr">
                      <a:solidFill>
                        <a:srgbClr val="7F7F7F"/>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A5A5A5"/>
                    </a:solidFill>
                  </a:tcPr>
                </a:tc>
                <a:tc>
                  <a:txBody>
                    <a:bodyPr/>
                    <a:lstStyle/>
                    <a:p>
                      <a:endParaRPr lang="es-ES" dirty="0"/>
                    </a:p>
                  </a:txBody>
                  <a:tcPr marL="9526" marR="9526" marT="952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ES" dirty="0"/>
                    </a:p>
                  </a:txBody>
                  <a:tcPr marL="9526" marR="9526" marT="952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ES"/>
                    </a:p>
                  </a:txBody>
                  <a:tcPr marL="9526" marR="9526" marT="952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ES" dirty="0"/>
                    </a:p>
                  </a:txBody>
                  <a:tcPr marL="9526" marR="9526" marT="9528" marB="0" anchor="ctr">
                    <a:lnL w="6350" cap="flat" cmpd="sng" algn="ctr">
                      <a:noFill/>
                      <a:prstDash val="solid"/>
                      <a:round/>
                      <a:headEnd type="none" w="med" len="med"/>
                      <a:tailEnd type="none" w="med" len="med"/>
                    </a:lnL>
                    <a:lnR>
                      <a:noFill/>
                    </a:lnR>
                    <a:lnT>
                      <a:noFill/>
                    </a:lnT>
                    <a:lnB>
                      <a:noFill/>
                    </a:lnB>
                  </a:tcPr>
                </a:tc>
                <a:extLst>
                  <a:ext uri="{0D108BD9-81ED-4DB2-BD59-A6C34878D82A}">
                    <a16:rowId xmlns:a16="http://schemas.microsoft.com/office/drawing/2014/main" val="10006"/>
                  </a:ext>
                </a:extLst>
              </a:tr>
              <a:tr h="223073">
                <a:tc>
                  <a:txBody>
                    <a:bodyPr/>
                    <a:lstStyle/>
                    <a:p>
                      <a:pPr algn="ctr" rtl="0" fontAlgn="b"/>
                      <a:r>
                        <a:rPr lang="es-MX" sz="1400" b="1" i="0" u="none" strike="noStrike" dirty="0" smtClean="0">
                          <a:solidFill>
                            <a:srgbClr val="000000"/>
                          </a:solidFill>
                          <a:latin typeface="Calibri"/>
                        </a:rPr>
                        <a:t>09:00</a:t>
                      </a:r>
                      <a:endParaRPr lang="es-MX" sz="1400" b="1" i="0" u="none" strike="noStrike" dirty="0">
                        <a:solidFill>
                          <a:srgbClr val="000000"/>
                        </a:solidFill>
                        <a:latin typeface="Calibri"/>
                      </a:endParaRPr>
                    </a:p>
                  </a:txBody>
                  <a:tcPr marL="9526" marR="9526" marT="9528"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rtl="0" fontAlgn="b"/>
                      <a:r>
                        <a:rPr lang="es-MX" sz="1400" b="0" i="0" u="none" strike="noStrike" dirty="0" smtClean="0">
                          <a:solidFill>
                            <a:srgbClr val="000000"/>
                          </a:solidFill>
                          <a:latin typeface="Calibri"/>
                        </a:rPr>
                        <a:t>PIP01SM-21</a:t>
                      </a:r>
                      <a:endParaRPr lang="es-MX" sz="1400" b="0" i="0" u="none" strike="noStrike" dirty="0">
                        <a:solidFill>
                          <a:srgbClr val="000000"/>
                        </a:solidFill>
                        <a:latin typeface="Calibri"/>
                      </a:endParaRPr>
                    </a:p>
                  </a:txBody>
                  <a:tcPr marL="9526" marR="9526" marT="9528" marB="0" anchor="b">
                    <a:lnL w="6350" cap="flat" cmpd="sng" algn="ctr">
                      <a:solidFill>
                        <a:srgbClr val="7F7F7F"/>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rowSpan="2"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altLang="es-ES" sz="1050" b="1" dirty="0" smtClean="0">
                          <a:latin typeface="Avenir Book" panose="02000503020000020003" pitchFamily="2" charset="0"/>
                        </a:rPr>
                        <a:t>NOTA:</a:t>
                      </a:r>
                      <a:r>
                        <a:rPr lang="es-ES_tradnl" altLang="es-ES" sz="1050" dirty="0" smtClean="0">
                          <a:latin typeface="Avenir Book" panose="02000503020000020003" pitchFamily="2" charset="0"/>
                        </a:rPr>
                        <a:t> Deberás respetar el día y horario establecido de acuerdo a tu carrera y grupo. No se recibirán documentos fuera de la fecha establecida. </a:t>
                      </a:r>
                    </a:p>
                    <a:p>
                      <a:pPr algn="ctr"/>
                      <a:endParaRPr lang="es-ES" sz="1050" dirty="0"/>
                    </a:p>
                  </a:txBody>
                  <a:tcPr marL="9526" marR="9526" marT="952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endParaRPr lang="es-ES" dirty="0"/>
                    </a:p>
                  </a:txBody>
                  <a:tcPr marL="9526" marR="9526" marT="952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endParaRPr lang="es-ES" dirty="0"/>
                    </a:p>
                  </a:txBody>
                  <a:tcPr marL="9526" marR="9526" marT="952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endParaRPr lang="es-ES" dirty="0"/>
                    </a:p>
                  </a:txBody>
                  <a:tcPr marL="9526" marR="9526" marT="9528" marB="0" anchor="ctr">
                    <a:lnL w="6350" cap="flat" cmpd="sng" algn="ctr">
                      <a:noFill/>
                      <a:prstDash val="solid"/>
                      <a:round/>
                      <a:headEnd type="none" w="med" len="med"/>
                      <a:tailEnd type="none" w="med" len="med"/>
                    </a:lnL>
                    <a:lnR>
                      <a:noFill/>
                    </a:lnR>
                    <a:lnT>
                      <a:noFill/>
                    </a:lnT>
                    <a:lnB>
                      <a:noFill/>
                    </a:lnB>
                  </a:tcPr>
                </a:tc>
                <a:extLst>
                  <a:ext uri="{0D108BD9-81ED-4DB2-BD59-A6C34878D82A}">
                    <a16:rowId xmlns:a16="http://schemas.microsoft.com/office/drawing/2014/main" val="10007"/>
                  </a:ext>
                </a:extLst>
              </a:tr>
              <a:tr h="223073">
                <a:tc>
                  <a:txBody>
                    <a:bodyPr/>
                    <a:lstStyle/>
                    <a:p>
                      <a:pPr algn="ctr" rtl="0" fontAlgn="b"/>
                      <a:r>
                        <a:rPr lang="es-MX" sz="1400" b="1" i="0" u="none" strike="noStrike" dirty="0" smtClean="0">
                          <a:solidFill>
                            <a:srgbClr val="000000"/>
                          </a:solidFill>
                          <a:latin typeface="Calibri"/>
                        </a:rPr>
                        <a:t>16:00</a:t>
                      </a:r>
                      <a:endParaRPr lang="es-MX" sz="1400" b="1" i="0" u="none" strike="noStrike" dirty="0">
                        <a:solidFill>
                          <a:srgbClr val="000000"/>
                        </a:solidFill>
                        <a:latin typeface="Calibri"/>
                      </a:endParaRPr>
                    </a:p>
                  </a:txBody>
                  <a:tcPr marL="9526" marR="9526" marT="9528"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8D8D8"/>
                    </a:solidFill>
                  </a:tcPr>
                </a:tc>
                <a:tc>
                  <a:txBody>
                    <a:bodyPr/>
                    <a:lstStyle/>
                    <a:p>
                      <a:pPr marL="0" algn="ctr" defTabSz="914400" rtl="0" eaLnBrk="1" fontAlgn="b" latinLnBrk="0" hangingPunct="1"/>
                      <a:r>
                        <a:rPr lang="es-MX" sz="1400" b="0" i="0" u="none" strike="noStrike" kern="1200" dirty="0" smtClean="0">
                          <a:solidFill>
                            <a:srgbClr val="000000"/>
                          </a:solidFill>
                          <a:latin typeface="Calibri"/>
                          <a:ea typeface="+mn-ea"/>
                          <a:cs typeface="+mn-cs"/>
                        </a:rPr>
                        <a:t>QF03SV-21</a:t>
                      </a:r>
                      <a:endParaRPr lang="es-ES" sz="1400" b="0" i="0" u="none" strike="noStrike" kern="1200" dirty="0">
                        <a:solidFill>
                          <a:srgbClr val="000000"/>
                        </a:solidFill>
                        <a:latin typeface="Calibri"/>
                        <a:ea typeface="+mn-ea"/>
                        <a:cs typeface="+mn-cs"/>
                      </a:endParaRPr>
                    </a:p>
                  </a:txBody>
                  <a:tcPr marL="9526" marR="9526" marT="9528" marB="0" anchor="b">
                    <a:lnL w="6350" cap="flat" cmpd="sng" algn="ctr">
                      <a:solidFill>
                        <a:srgbClr val="7F7F7F"/>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8D8D8"/>
                    </a:solidFill>
                  </a:tcPr>
                </a:tc>
                <a:tc gridSpan="4" vMerge="1">
                  <a:txBody>
                    <a:bodyPr/>
                    <a:lstStyle/>
                    <a:p>
                      <a:endParaRPr lang="es-ES" dirty="0"/>
                    </a:p>
                  </a:txBody>
                  <a:tcPr marL="9526" marR="9526" marT="952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vMerge="1">
                  <a:txBody>
                    <a:bodyPr/>
                    <a:lstStyle/>
                    <a:p>
                      <a:endParaRPr lang="es-ES" dirty="0"/>
                    </a:p>
                  </a:txBody>
                  <a:tcPr marL="9526" marR="9526" marT="952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vMerge="1">
                  <a:txBody>
                    <a:bodyPr/>
                    <a:lstStyle/>
                    <a:p>
                      <a:endParaRPr lang="es-ES" dirty="0"/>
                    </a:p>
                  </a:txBody>
                  <a:tcPr marL="9526" marR="9526" marT="952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vMerge="1">
                  <a:txBody>
                    <a:bodyPr/>
                    <a:lstStyle/>
                    <a:p>
                      <a:endParaRPr lang="es-ES" dirty="0"/>
                    </a:p>
                  </a:txBody>
                  <a:tcPr marL="9526" marR="9526" marT="9528" marB="0" anchor="ctr">
                    <a:lnL w="6350" cap="flat" cmpd="sng" algn="ctr">
                      <a:noFill/>
                      <a:prstDash val="solid"/>
                      <a:round/>
                      <a:headEnd type="none" w="med" len="med"/>
                      <a:tailEnd type="none" w="med" len="med"/>
                    </a:lnL>
                    <a:lnR>
                      <a:noFill/>
                    </a:lnR>
                    <a:lnT>
                      <a:noFill/>
                    </a:lnT>
                    <a:lnB>
                      <a:noFill/>
                    </a:lnB>
                  </a:tcPr>
                </a:tc>
                <a:extLst>
                  <a:ext uri="{0D108BD9-81ED-4DB2-BD59-A6C34878D82A}">
                    <a16:rowId xmlns:a16="http://schemas.microsoft.com/office/drawing/2014/main" val="10008"/>
                  </a:ext>
                </a:extLst>
              </a:tr>
            </a:tbl>
          </a:graphicData>
        </a:graphic>
      </p:graphicFrame>
      <p:sp>
        <p:nvSpPr>
          <p:cNvPr id="6" name="Text Box 8"/>
          <p:cNvSpPr txBox="1">
            <a:spLocks noChangeArrowheads="1"/>
          </p:cNvSpPr>
          <p:nvPr/>
        </p:nvSpPr>
        <p:spPr bwMode="auto">
          <a:xfrm>
            <a:off x="333831" y="6245292"/>
            <a:ext cx="11594068" cy="307777"/>
          </a:xfrm>
          <a:prstGeom prst="rect">
            <a:avLst/>
          </a:prstGeom>
          <a:noFill/>
          <a:ln w="9525">
            <a:noFill/>
            <a:miter lim="800000"/>
            <a:headEnd/>
            <a:tailEnd/>
          </a:ln>
        </p:spPr>
        <p:txBody>
          <a:bodyPr wrap="square">
            <a:spAutoFit/>
          </a:bodyPr>
          <a:lstStyle/>
          <a:p>
            <a:pPr algn="ctr">
              <a:spcBef>
                <a:spcPct val="50000"/>
              </a:spcBef>
            </a:pPr>
            <a:r>
              <a:rPr lang="es-ES" sz="1400" dirty="0">
                <a:latin typeface="Avenir Book" panose="02000503020000020003" pitchFamily="2" charset="0"/>
              </a:rPr>
              <a:t>Para cualquier aclaración o </a:t>
            </a:r>
            <a:r>
              <a:rPr lang="es-ES" sz="1400" dirty="0" smtClean="0">
                <a:latin typeface="Avenir Book" panose="02000503020000020003" pitchFamily="2" charset="0"/>
              </a:rPr>
              <a:t>duda marcar al </a:t>
            </a:r>
            <a:r>
              <a:rPr lang="es-ES" sz="1400" dirty="0">
                <a:latin typeface="Avenir Book" panose="02000503020000020003" pitchFamily="2" charset="0"/>
              </a:rPr>
              <a:t>Departamento de Servicios </a:t>
            </a:r>
            <a:r>
              <a:rPr lang="es-ES" sz="1400" dirty="0" smtClean="0">
                <a:latin typeface="Avenir Book" panose="02000503020000020003" pitchFamily="2" charset="0"/>
              </a:rPr>
              <a:t>Escolares, teléfono: 427 1292000  </a:t>
            </a:r>
            <a:r>
              <a:rPr lang="es-ES" sz="1400" dirty="0" smtClean="0">
                <a:latin typeface="Avenir Book" panose="02000503020000020003" pitchFamily="2" charset="0"/>
              </a:rPr>
              <a:t>Ext. 214</a:t>
            </a:r>
            <a:r>
              <a:rPr lang="es-ES" sz="1400" dirty="0">
                <a:latin typeface="Avenir Book" panose="02000503020000020003" pitchFamily="2" charset="0"/>
              </a:rPr>
              <a:t>, </a:t>
            </a:r>
            <a:r>
              <a:rPr lang="es-ES" sz="1400" dirty="0" smtClean="0">
                <a:latin typeface="Avenir Book" panose="02000503020000020003" pitchFamily="2" charset="0"/>
              </a:rPr>
              <a:t>232, 261 </a:t>
            </a:r>
            <a:r>
              <a:rPr lang="es-ES" sz="1400" dirty="0" smtClean="0">
                <a:latin typeface="Avenir Book" panose="02000503020000020003" pitchFamily="2" charset="0"/>
              </a:rPr>
              <a:t>o 283</a:t>
            </a:r>
            <a:r>
              <a:rPr lang="es-ES" sz="1200" dirty="0" smtClean="0">
                <a:latin typeface="Avenir Book" panose="02000503020000020003" pitchFamily="2" charset="0"/>
              </a:rPr>
              <a:t>.</a:t>
            </a:r>
            <a:endParaRPr lang="es-ES" sz="1200" dirty="0">
              <a:latin typeface="Avenir Book" panose="02000503020000020003" pitchFamily="2" charset="0"/>
            </a:endParaRPr>
          </a:p>
        </p:txBody>
      </p:sp>
    </p:spTree>
    <p:extLst>
      <p:ext uri="{BB962C8B-B14F-4D97-AF65-F5344CB8AC3E}">
        <p14:creationId xmlns:p14="http://schemas.microsoft.com/office/powerpoint/2010/main" val="1254684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79FEC2FB-64AA-F649-AC7E-C859BB7A79A4}"/>
              </a:ext>
            </a:extLst>
          </p:cNvPr>
          <p:cNvSpPr txBox="1">
            <a:spLocks/>
          </p:cNvSpPr>
          <p:nvPr/>
        </p:nvSpPr>
        <p:spPr>
          <a:xfrm>
            <a:off x="1225866" y="933265"/>
            <a:ext cx="9741500" cy="854591"/>
          </a:xfrm>
          <a:prstGeom prst="rect">
            <a:avLst/>
          </a:prstGeom>
        </p:spPr>
        <p:txBody>
          <a:bodyPr>
            <a:noAutofit/>
          </a:bodyPr>
          <a:lst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a:lstStyle>
          <a:p>
            <a:pPr algn="ctr"/>
            <a:r>
              <a:rPr lang="es-ES_tradnl" sz="1400" dirty="0" smtClean="0">
                <a:solidFill>
                  <a:schemeClr val="tx1"/>
                </a:solidFill>
                <a:latin typeface="Avenir Book" panose="02000503020000020003" pitchFamily="2" charset="0"/>
              </a:rPr>
              <a:t/>
            </a:r>
            <a:br>
              <a:rPr lang="es-ES_tradnl" sz="1400" dirty="0" smtClean="0">
                <a:solidFill>
                  <a:schemeClr val="tx1"/>
                </a:solidFill>
                <a:latin typeface="Avenir Book" panose="02000503020000020003" pitchFamily="2" charset="0"/>
              </a:rPr>
            </a:br>
            <a:r>
              <a:rPr lang="es-ES_tradnl" sz="2400" dirty="0">
                <a:solidFill>
                  <a:schemeClr val="tx1"/>
                </a:solidFill>
                <a:latin typeface="Avenir Book" panose="02000503020000020003" pitchFamily="2" charset="0"/>
              </a:rPr>
              <a:t>REQUERIMIENTOS DE FOTOGRAFIAS</a:t>
            </a:r>
            <a:r>
              <a:rPr lang="es-ES_tradnl" sz="2400" dirty="0" smtClean="0">
                <a:solidFill>
                  <a:schemeClr val="tx1"/>
                </a:solidFill>
                <a:latin typeface="Avenir Book" panose="02000503020000020003" pitchFamily="2" charset="0"/>
              </a:rPr>
              <a:t/>
            </a:r>
            <a:br>
              <a:rPr lang="es-ES_tradnl" sz="2400" dirty="0" smtClean="0">
                <a:solidFill>
                  <a:schemeClr val="tx1"/>
                </a:solidFill>
                <a:latin typeface="Avenir Book" panose="02000503020000020003" pitchFamily="2" charset="0"/>
              </a:rPr>
            </a:br>
            <a:endParaRPr lang="es-MX" sz="2400" dirty="0">
              <a:solidFill>
                <a:schemeClr val="tx1"/>
              </a:solidFill>
              <a:latin typeface="Avenir Book" panose="02000503020000020003" pitchFamily="2" charset="0"/>
            </a:endParaRPr>
          </a:p>
        </p:txBody>
      </p:sp>
      <p:sp>
        <p:nvSpPr>
          <p:cNvPr id="6" name="Rectangle 3"/>
          <p:cNvSpPr>
            <a:spLocks noChangeArrowheads="1"/>
          </p:cNvSpPr>
          <p:nvPr/>
        </p:nvSpPr>
        <p:spPr bwMode="auto">
          <a:xfrm>
            <a:off x="449941" y="1625598"/>
            <a:ext cx="11321143" cy="4572002"/>
          </a:xfrm>
          <a:prstGeom prst="rect">
            <a:avLst/>
          </a:prstGeom>
          <a:noFill/>
          <a:ln w="57150" cmpd="thickThin">
            <a:solidFill>
              <a:schemeClr val="tx1"/>
            </a:solidFill>
            <a:miter lim="800000"/>
            <a:headEnd/>
            <a:tailEnd/>
          </a:ln>
        </p:spPr>
        <p:txBody>
          <a:bodyPr lIns="144000" rIns="144000"/>
          <a:lstStyle/>
          <a:p>
            <a:pPr algn="just" eaLnBrk="0" hangingPunct="0">
              <a:spcBef>
                <a:spcPct val="20000"/>
              </a:spcBef>
              <a:defRPr/>
            </a:pPr>
            <a:endParaRPr lang="es-ES_tradnl" sz="1600" b="1" dirty="0">
              <a:latin typeface="Avenir Book" panose="02000503020000020003" pitchFamily="2" charset="0"/>
            </a:endParaRPr>
          </a:p>
          <a:p>
            <a:pPr indent="-457200" algn="just" eaLnBrk="0" hangingPunct="0">
              <a:spcBef>
                <a:spcPct val="20000"/>
              </a:spcBef>
              <a:defRPr/>
            </a:pPr>
            <a:r>
              <a:rPr lang="es-ES_tradnl" sz="1600" b="1" dirty="0" smtClean="0">
                <a:latin typeface="Avenir Book" panose="02000503020000020003" pitchFamily="2" charset="0"/>
              </a:rPr>
              <a:t>NOTA 1: Foto Estudio Esparza</a:t>
            </a:r>
            <a:r>
              <a:rPr lang="es-ES_tradnl" sz="1600" dirty="0" smtClean="0">
                <a:latin typeface="Avenir Book" panose="02000503020000020003" pitchFamily="2" charset="0"/>
              </a:rPr>
              <a:t> ofrecerá a todos los estudiantes un paquete que incluye 4 fotografías tamaño título y 6 tamaño infantil, por un precio de $450.00, los jefes de grupo deberán concertar citas para fotografías grupales con José Ramón Navarrete al teléfono 4272898065 o acudir al estudio en Calle 5 de Mayo No. 1A, Col. Centro, San Juan del Río, </a:t>
            </a:r>
            <a:r>
              <a:rPr lang="es-ES_tradnl" sz="1600" dirty="0" err="1" smtClean="0">
                <a:latin typeface="Avenir Book" panose="02000503020000020003" pitchFamily="2" charset="0"/>
              </a:rPr>
              <a:t>Qro</a:t>
            </a:r>
            <a:r>
              <a:rPr lang="es-ES_tradnl" sz="1600" dirty="0" smtClean="0">
                <a:latin typeface="Avenir Book" panose="02000503020000020003" pitchFamily="2" charset="0"/>
              </a:rPr>
              <a:t>.</a:t>
            </a:r>
          </a:p>
          <a:p>
            <a:pPr indent="-457200" algn="just" eaLnBrk="0" hangingPunct="0">
              <a:spcBef>
                <a:spcPct val="20000"/>
              </a:spcBef>
              <a:defRPr/>
            </a:pPr>
            <a:endParaRPr lang="es-ES_tradnl" sz="1600" dirty="0">
              <a:latin typeface="Avenir Book" panose="02000503020000020003" pitchFamily="2" charset="0"/>
            </a:endParaRPr>
          </a:p>
          <a:p>
            <a:pPr indent="-457200" algn="just" eaLnBrk="0" hangingPunct="0">
              <a:spcBef>
                <a:spcPct val="20000"/>
              </a:spcBef>
              <a:defRPr/>
            </a:pPr>
            <a:r>
              <a:rPr lang="es-ES_tradnl" sz="1600" b="1" dirty="0">
                <a:latin typeface="Avenir Book" panose="02000503020000020003" pitchFamily="2" charset="0"/>
              </a:rPr>
              <a:t>NOTA </a:t>
            </a:r>
            <a:r>
              <a:rPr lang="es-ES_tradnl" sz="1600" b="1" dirty="0" smtClean="0">
                <a:latin typeface="Avenir Book" panose="02000503020000020003" pitchFamily="2" charset="0"/>
              </a:rPr>
              <a:t>2: </a:t>
            </a:r>
            <a:r>
              <a:rPr lang="es-ES_tradnl" sz="1600" dirty="0">
                <a:latin typeface="Avenir Book" panose="02000503020000020003" pitchFamily="2" charset="0"/>
              </a:rPr>
              <a:t>Cada estudiante deberá revisar y separar sus </a:t>
            </a:r>
            <a:r>
              <a:rPr lang="es-ES_tradnl" sz="1600" dirty="0" smtClean="0">
                <a:latin typeface="Avenir Book" panose="02000503020000020003" pitchFamily="2" charset="0"/>
              </a:rPr>
              <a:t>fotografías, escribir su </a:t>
            </a:r>
            <a:r>
              <a:rPr lang="es-ES_tradnl" sz="1600" dirty="0">
                <a:latin typeface="Avenir Book" panose="02000503020000020003" pitchFamily="2" charset="0"/>
              </a:rPr>
              <a:t>nombre completo por la parte de atrás, sin maltratarlas ni mancharlas y colocarlas en su respectivos </a:t>
            </a:r>
            <a:r>
              <a:rPr lang="es-ES_tradnl" sz="1600" dirty="0" smtClean="0">
                <a:latin typeface="Avenir Book" panose="02000503020000020003" pitchFamily="2" charset="0"/>
              </a:rPr>
              <a:t>sobres, acudir personalmente al Departamento de Servicios Escolares para realizar la entrega, conforme al calendario establecido. </a:t>
            </a:r>
          </a:p>
          <a:p>
            <a:pPr indent="-457200" algn="just" eaLnBrk="0" hangingPunct="0">
              <a:spcBef>
                <a:spcPct val="20000"/>
              </a:spcBef>
              <a:defRPr/>
            </a:pPr>
            <a:endParaRPr lang="es-ES_tradnl" sz="1600" dirty="0" smtClean="0">
              <a:latin typeface="Avenir Book" panose="02000503020000020003" pitchFamily="2" charset="0"/>
            </a:endParaRPr>
          </a:p>
          <a:p>
            <a:pPr indent="-457200" algn="just" eaLnBrk="0" hangingPunct="0">
              <a:spcBef>
                <a:spcPct val="20000"/>
              </a:spcBef>
              <a:defRPr/>
            </a:pPr>
            <a:r>
              <a:rPr lang="es-ES_tradnl" sz="1600" b="1" dirty="0">
                <a:latin typeface="Avenir Book" panose="02000503020000020003" pitchFamily="2" charset="0"/>
              </a:rPr>
              <a:t>NOTA </a:t>
            </a:r>
            <a:r>
              <a:rPr lang="es-ES_tradnl" sz="1600" b="1" dirty="0" smtClean="0">
                <a:latin typeface="Avenir Book" panose="02000503020000020003" pitchFamily="2" charset="0"/>
              </a:rPr>
              <a:t>3: </a:t>
            </a:r>
            <a:r>
              <a:rPr lang="es-ES_tradnl" sz="1600" dirty="0">
                <a:latin typeface="Avenir Book" panose="02000503020000020003" pitchFamily="2" charset="0"/>
              </a:rPr>
              <a:t>E</a:t>
            </a:r>
            <a:r>
              <a:rPr lang="es-ES_tradnl" sz="1600" dirty="0" smtClean="0">
                <a:latin typeface="Avenir Book" panose="02000503020000020003" pitchFamily="2" charset="0"/>
              </a:rPr>
              <a:t>l día de la entrega de fotografías, deberás disponer de tiempo, pues se tomará tu firma de manera electrónica para tu expediente de </a:t>
            </a:r>
            <a:r>
              <a:rPr lang="es-ES_tradnl" sz="1600" dirty="0">
                <a:latin typeface="Avenir Book" panose="02000503020000020003" pitchFamily="2" charset="0"/>
              </a:rPr>
              <a:t>t</a:t>
            </a:r>
            <a:r>
              <a:rPr lang="es-ES_tradnl" sz="1600" dirty="0" smtClean="0">
                <a:latin typeface="Avenir Book" panose="02000503020000020003" pitchFamily="2" charset="0"/>
              </a:rPr>
              <a:t>rámite </a:t>
            </a:r>
            <a:r>
              <a:rPr lang="es-ES_tradnl" sz="1600" dirty="0" smtClean="0">
                <a:latin typeface="Avenir Book" panose="02000503020000020003" pitchFamily="2" charset="0"/>
              </a:rPr>
              <a:t>de </a:t>
            </a:r>
            <a:r>
              <a:rPr lang="es-ES_tradnl" sz="1600" dirty="0">
                <a:latin typeface="Avenir Book" panose="02000503020000020003" pitchFamily="2" charset="0"/>
              </a:rPr>
              <a:t>T</a:t>
            </a:r>
            <a:r>
              <a:rPr lang="es-ES_tradnl" sz="1600" dirty="0" smtClean="0">
                <a:latin typeface="Avenir Book" panose="02000503020000020003" pitchFamily="2" charset="0"/>
              </a:rPr>
              <a:t>ítulo </a:t>
            </a:r>
            <a:r>
              <a:rPr lang="es-ES_tradnl" sz="1600" dirty="0" smtClean="0">
                <a:latin typeface="Avenir Book" panose="02000503020000020003" pitchFamily="2" charset="0"/>
              </a:rPr>
              <a:t>y </a:t>
            </a:r>
            <a:r>
              <a:rPr lang="es-ES_tradnl" sz="1600" dirty="0" smtClean="0">
                <a:latin typeface="Avenir Book" panose="02000503020000020003" pitchFamily="2" charset="0"/>
              </a:rPr>
              <a:t>Cédula </a:t>
            </a:r>
            <a:r>
              <a:rPr lang="es-ES_tradnl" sz="1600" dirty="0">
                <a:latin typeface="Avenir Book" panose="02000503020000020003" pitchFamily="2" charset="0"/>
              </a:rPr>
              <a:t>P</a:t>
            </a:r>
            <a:r>
              <a:rPr lang="es-ES_tradnl" sz="1600" dirty="0" smtClean="0">
                <a:latin typeface="Avenir Book" panose="02000503020000020003" pitchFamily="2" charset="0"/>
              </a:rPr>
              <a:t>rofesional </a:t>
            </a:r>
            <a:r>
              <a:rPr lang="es-ES_tradnl" sz="1600" dirty="0">
                <a:latin typeface="Avenir Book" panose="02000503020000020003" pitchFamily="2" charset="0"/>
              </a:rPr>
              <a:t>E</a:t>
            </a:r>
            <a:r>
              <a:rPr lang="es-ES_tradnl" sz="1600" dirty="0" smtClean="0">
                <a:latin typeface="Avenir Book" panose="02000503020000020003" pitchFamily="2" charset="0"/>
              </a:rPr>
              <a:t>statal del Estado de Querétaro.</a:t>
            </a:r>
            <a:endParaRPr lang="es-ES_tradnl" sz="1600" dirty="0" smtClean="0">
              <a:latin typeface="Avenir Book" panose="02000503020000020003" pitchFamily="2" charset="0"/>
            </a:endParaRPr>
          </a:p>
          <a:p>
            <a:pPr indent="-457200" algn="just" eaLnBrk="0" hangingPunct="0">
              <a:spcBef>
                <a:spcPct val="20000"/>
              </a:spcBef>
              <a:defRPr/>
            </a:pPr>
            <a:endParaRPr lang="es-ES_tradnl" sz="1600" dirty="0" smtClean="0">
              <a:latin typeface="Avenir Book" panose="02000503020000020003" pitchFamily="2" charset="0"/>
            </a:endParaRPr>
          </a:p>
          <a:p>
            <a:pPr indent="-457200" algn="just" eaLnBrk="0" hangingPunct="0">
              <a:spcBef>
                <a:spcPct val="20000"/>
              </a:spcBef>
              <a:defRPr/>
            </a:pPr>
            <a:r>
              <a:rPr lang="es-ES_tradnl" sz="1600" b="1" i="1" dirty="0" smtClean="0">
                <a:latin typeface="Avenir Book" panose="02000503020000020003" pitchFamily="2" charset="0"/>
              </a:rPr>
              <a:t>NOTA </a:t>
            </a:r>
            <a:r>
              <a:rPr lang="es-ES_tradnl" sz="1600" b="1" i="1" dirty="0">
                <a:latin typeface="Avenir Book" panose="02000503020000020003" pitchFamily="2" charset="0"/>
              </a:rPr>
              <a:t>4</a:t>
            </a:r>
            <a:r>
              <a:rPr lang="es-ES_tradnl" sz="1600" b="1" i="1" dirty="0" smtClean="0">
                <a:latin typeface="Avenir Book" panose="02000503020000020003" pitchFamily="2" charset="0"/>
              </a:rPr>
              <a:t>: </a:t>
            </a:r>
            <a:r>
              <a:rPr lang="es-ES_tradnl" sz="1600" dirty="0" smtClean="0">
                <a:latin typeface="Avenir Book" panose="02000503020000020003" pitchFamily="2" charset="0"/>
              </a:rPr>
              <a:t>Foto Estudio Esparza será responsable de entregar las fotografías en formato digital al Departamento de Servicios Escolares</a:t>
            </a:r>
            <a:r>
              <a:rPr lang="es-ES_tradnl" sz="1600" dirty="0">
                <a:latin typeface="Avenir Book" panose="02000503020000020003" pitchFamily="2" charset="0"/>
              </a:rPr>
              <a:t>.</a:t>
            </a:r>
            <a:r>
              <a:rPr lang="es-ES_tradnl" sz="1600" dirty="0" smtClean="0">
                <a:latin typeface="Avenir Book" panose="02000503020000020003" pitchFamily="2" charset="0"/>
              </a:rPr>
              <a:t> </a:t>
            </a:r>
            <a:endParaRPr lang="es-ES_tradnl" sz="1600" dirty="0">
              <a:latin typeface="Avenir Book" panose="02000503020000020003" pitchFamily="2" charset="0"/>
            </a:endParaRPr>
          </a:p>
        </p:txBody>
      </p:sp>
    </p:spTree>
    <p:extLst>
      <p:ext uri="{BB962C8B-B14F-4D97-AF65-F5344CB8AC3E}">
        <p14:creationId xmlns:p14="http://schemas.microsoft.com/office/powerpoint/2010/main" val="527021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79FEC2FB-64AA-F649-AC7E-C859BB7A79A4}"/>
              </a:ext>
            </a:extLst>
          </p:cNvPr>
          <p:cNvSpPr txBox="1">
            <a:spLocks/>
          </p:cNvSpPr>
          <p:nvPr/>
        </p:nvSpPr>
        <p:spPr>
          <a:xfrm>
            <a:off x="449942" y="947783"/>
            <a:ext cx="9869716" cy="982618"/>
          </a:xfrm>
          <a:prstGeom prst="rect">
            <a:avLst/>
          </a:prstGeom>
        </p:spPr>
        <p:txBody>
          <a:bodyPr>
            <a:noAutofit/>
          </a:bodyPr>
          <a:lst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a:lstStyle>
          <a:p>
            <a:pPr algn="ctr"/>
            <a:r>
              <a:rPr lang="es-ES_tradnl" sz="1400" dirty="0" smtClean="0">
                <a:solidFill>
                  <a:schemeClr val="tx1"/>
                </a:solidFill>
                <a:latin typeface="Avenir Book" panose="02000503020000020003" pitchFamily="2" charset="0"/>
              </a:rPr>
              <a:t/>
            </a:r>
            <a:br>
              <a:rPr lang="es-ES_tradnl" sz="1400" dirty="0" smtClean="0">
                <a:solidFill>
                  <a:schemeClr val="tx1"/>
                </a:solidFill>
                <a:latin typeface="Avenir Book" panose="02000503020000020003" pitchFamily="2" charset="0"/>
              </a:rPr>
            </a:br>
            <a:r>
              <a:rPr lang="es-ES_tradnl" sz="2400" dirty="0" smtClean="0">
                <a:solidFill>
                  <a:schemeClr val="tx1"/>
                </a:solidFill>
                <a:latin typeface="Avenir Book" panose="02000503020000020003" pitchFamily="2" charset="0"/>
              </a:rPr>
              <a:t>DOCUMENTACIÓN OFICIAL QUE RECIBIRA EL EGRESADO </a:t>
            </a:r>
          </a:p>
          <a:p>
            <a:pPr algn="ctr"/>
            <a:r>
              <a:rPr lang="es-ES_tradnl" sz="2400" dirty="0" smtClean="0">
                <a:solidFill>
                  <a:schemeClr val="tx1"/>
                </a:solidFill>
                <a:latin typeface="Avenir Book" panose="02000503020000020003" pitchFamily="2" charset="0"/>
              </a:rPr>
              <a:t>UNA VEZ CONCLUIDO EL TRÁMITE DE TITULACIÓN</a:t>
            </a:r>
            <a:br>
              <a:rPr lang="es-ES_tradnl" sz="2400" dirty="0" smtClean="0">
                <a:solidFill>
                  <a:schemeClr val="tx1"/>
                </a:solidFill>
                <a:latin typeface="Avenir Book" panose="02000503020000020003" pitchFamily="2" charset="0"/>
              </a:rPr>
            </a:br>
            <a:r>
              <a:rPr lang="es-ES_tradnl" sz="2400" dirty="0" smtClean="0">
                <a:solidFill>
                  <a:schemeClr val="tx1"/>
                </a:solidFill>
                <a:latin typeface="Avenir Book" panose="02000503020000020003" pitchFamily="2" charset="0"/>
              </a:rPr>
              <a:t> </a:t>
            </a:r>
            <a:endParaRPr lang="es-MX" sz="2400" dirty="0">
              <a:solidFill>
                <a:schemeClr val="tx1"/>
              </a:solidFill>
              <a:latin typeface="Avenir Book" panose="02000503020000020003" pitchFamily="2" charset="0"/>
            </a:endParaRPr>
          </a:p>
        </p:txBody>
      </p:sp>
      <p:sp>
        <p:nvSpPr>
          <p:cNvPr id="6" name="Rectangle 3"/>
          <p:cNvSpPr>
            <a:spLocks noChangeArrowheads="1"/>
          </p:cNvSpPr>
          <p:nvPr/>
        </p:nvSpPr>
        <p:spPr bwMode="auto">
          <a:xfrm>
            <a:off x="449942" y="2002972"/>
            <a:ext cx="11321143" cy="4397828"/>
          </a:xfrm>
          <a:prstGeom prst="rect">
            <a:avLst/>
          </a:prstGeom>
          <a:noFill/>
          <a:ln w="57150" cmpd="thickThin">
            <a:solidFill>
              <a:schemeClr val="tx1"/>
            </a:solidFill>
            <a:miter lim="800000"/>
            <a:headEnd/>
            <a:tailEnd/>
          </a:ln>
        </p:spPr>
        <p:txBody>
          <a:bodyPr lIns="144000" rIns="144000"/>
          <a:lstStyle/>
          <a:p>
            <a:pPr algn="just" eaLnBrk="0" hangingPunct="0">
              <a:spcBef>
                <a:spcPct val="20000"/>
              </a:spcBef>
              <a:defRPr/>
            </a:pPr>
            <a:endParaRPr lang="es-ES_tradnl" sz="1600" b="1" dirty="0" smtClean="0">
              <a:latin typeface="Avenir Book" panose="02000503020000020003" pitchFamily="2" charset="0"/>
            </a:endParaRPr>
          </a:p>
          <a:p>
            <a:pPr marL="800100" lvl="1" indent="-342900" algn="just" eaLnBrk="0" hangingPunct="0">
              <a:spcBef>
                <a:spcPct val="20000"/>
              </a:spcBef>
              <a:buFont typeface="+mj-lt"/>
              <a:buAutoNum type="arabicPeriod"/>
              <a:defRPr/>
            </a:pPr>
            <a:r>
              <a:rPr lang="es-ES_tradnl" sz="2000" dirty="0" smtClean="0">
                <a:latin typeface="Avenir Book" panose="02000503020000020003" pitchFamily="2" charset="0"/>
              </a:rPr>
              <a:t>Certificado </a:t>
            </a:r>
            <a:r>
              <a:rPr lang="es-ES_tradnl" sz="2000" dirty="0">
                <a:latin typeface="Avenir Book" panose="02000503020000020003" pitchFamily="2" charset="0"/>
              </a:rPr>
              <a:t>T</a:t>
            </a:r>
            <a:r>
              <a:rPr lang="es-ES_tradnl" sz="2000" dirty="0" smtClean="0">
                <a:latin typeface="Avenir Book" panose="02000503020000020003" pitchFamily="2" charset="0"/>
              </a:rPr>
              <a:t>otal de Estudios del Nivel TSU</a:t>
            </a:r>
          </a:p>
          <a:p>
            <a:pPr marL="800100" lvl="1" indent="-342900" algn="just" eaLnBrk="0" hangingPunct="0">
              <a:spcBef>
                <a:spcPct val="20000"/>
              </a:spcBef>
              <a:buFont typeface="+mj-lt"/>
              <a:buAutoNum type="arabicPeriod"/>
              <a:defRPr/>
            </a:pPr>
            <a:r>
              <a:rPr lang="es-ES_tradnl" sz="2000" dirty="0" smtClean="0">
                <a:latin typeface="Avenir Book" panose="02000503020000020003" pitchFamily="2" charset="0"/>
              </a:rPr>
              <a:t>Acta de Exención de Examen Profesional del nivel TSU</a:t>
            </a:r>
          </a:p>
          <a:p>
            <a:pPr marL="800100" lvl="1" indent="-342900" algn="just" eaLnBrk="0" hangingPunct="0">
              <a:spcBef>
                <a:spcPct val="20000"/>
              </a:spcBef>
              <a:buFont typeface="+mj-lt"/>
              <a:buAutoNum type="arabicPeriod"/>
              <a:defRPr/>
            </a:pPr>
            <a:r>
              <a:rPr lang="es-ES_tradnl" sz="2000" dirty="0" smtClean="0">
                <a:latin typeface="Avenir Book" panose="02000503020000020003" pitchFamily="2" charset="0"/>
              </a:rPr>
              <a:t>Constancia de Servicio Social del nivel TSU</a:t>
            </a:r>
          </a:p>
          <a:p>
            <a:pPr marL="800100" lvl="1" indent="-342900" algn="just" eaLnBrk="0" hangingPunct="0">
              <a:spcBef>
                <a:spcPct val="20000"/>
              </a:spcBef>
              <a:buFont typeface="+mj-lt"/>
              <a:buAutoNum type="arabicPeriod"/>
              <a:defRPr/>
            </a:pPr>
            <a:r>
              <a:rPr lang="es-ES_tradnl" sz="2000" dirty="0" smtClean="0">
                <a:latin typeface="Avenir Book" panose="02000503020000020003" pitchFamily="2" charset="0"/>
              </a:rPr>
              <a:t>Título </a:t>
            </a:r>
            <a:r>
              <a:rPr lang="es-ES_tradnl" sz="2000" dirty="0" smtClean="0">
                <a:latin typeface="Avenir Book" panose="02000503020000020003" pitchFamily="2" charset="0"/>
              </a:rPr>
              <a:t>Profesional del Nivel TSU</a:t>
            </a:r>
          </a:p>
          <a:p>
            <a:pPr marL="800100" lvl="1" indent="-342900" algn="just" eaLnBrk="0" hangingPunct="0">
              <a:spcBef>
                <a:spcPct val="20000"/>
              </a:spcBef>
              <a:buFont typeface="+mj-lt"/>
              <a:buAutoNum type="arabicPeriod"/>
              <a:defRPr/>
            </a:pPr>
            <a:r>
              <a:rPr lang="es-ES_tradnl" sz="2000" dirty="0" smtClean="0">
                <a:latin typeface="Avenir Book" panose="02000503020000020003" pitchFamily="2" charset="0"/>
              </a:rPr>
              <a:t>Cédula </a:t>
            </a:r>
            <a:r>
              <a:rPr lang="es-ES_tradnl" sz="2000" dirty="0" smtClean="0">
                <a:latin typeface="Avenir Book" panose="02000503020000020003" pitchFamily="2" charset="0"/>
              </a:rPr>
              <a:t>Profesional emitida </a:t>
            </a:r>
            <a:r>
              <a:rPr lang="es-ES_tradnl" sz="2000" dirty="0" smtClean="0">
                <a:latin typeface="Avenir Book" panose="02000503020000020003" pitchFamily="2" charset="0"/>
              </a:rPr>
              <a:t>por la Dirección Estatal de Profesiones del Estado de Querétaro, en documento impreso y en formato de </a:t>
            </a:r>
            <a:r>
              <a:rPr lang="es-ES_tradnl" sz="2000" dirty="0" smtClean="0">
                <a:latin typeface="Avenir Book" panose="02000503020000020003" pitchFamily="2" charset="0"/>
              </a:rPr>
              <a:t>credencial (la </a:t>
            </a:r>
            <a:r>
              <a:rPr lang="es-ES_tradnl" sz="2000" dirty="0" smtClean="0">
                <a:latin typeface="Avenir Book" panose="02000503020000020003" pitchFamily="2" charset="0"/>
              </a:rPr>
              <a:t>cual se encuentra en proceso de establecer convenio para su gestión).</a:t>
            </a:r>
          </a:p>
          <a:p>
            <a:pPr lvl="1" algn="just" eaLnBrk="0" hangingPunct="0">
              <a:spcBef>
                <a:spcPct val="20000"/>
              </a:spcBef>
              <a:defRPr/>
            </a:pPr>
            <a:endParaRPr lang="es-ES_tradnl" sz="2000" dirty="0" smtClean="0">
              <a:latin typeface="Avenir Book" panose="02000503020000020003" pitchFamily="2" charset="0"/>
            </a:endParaRPr>
          </a:p>
          <a:p>
            <a:pPr lvl="1" algn="just" eaLnBrk="0" hangingPunct="0">
              <a:spcBef>
                <a:spcPct val="20000"/>
              </a:spcBef>
              <a:defRPr/>
            </a:pPr>
            <a:r>
              <a:rPr lang="es-ES_tradnl" sz="2000" b="1" dirty="0" smtClean="0">
                <a:latin typeface="Avenir Book" panose="02000503020000020003" pitchFamily="2" charset="0"/>
              </a:rPr>
              <a:t>NOTA:</a:t>
            </a:r>
            <a:r>
              <a:rPr lang="es-ES_tradnl" sz="2000" dirty="0" smtClean="0">
                <a:latin typeface="Avenir Book" panose="02000503020000020003" pitchFamily="2" charset="0"/>
              </a:rPr>
              <a:t> El egresado podrá descargar y subir a su expediente electrónico como egresado de la UTSJR la Cédula Profesional emitida por la Dirección General de profesiones de la CDMX.</a:t>
            </a:r>
          </a:p>
          <a:p>
            <a:pPr marL="800100" lvl="1" indent="-342900" algn="just" eaLnBrk="0" hangingPunct="0">
              <a:spcBef>
                <a:spcPct val="20000"/>
              </a:spcBef>
              <a:buFont typeface="+mj-lt"/>
              <a:buAutoNum type="arabicPeriod"/>
              <a:defRPr/>
            </a:pPr>
            <a:endParaRPr lang="es-ES_tradnl" sz="1600" b="1" dirty="0">
              <a:latin typeface="Avenir Book" panose="02000503020000020003" pitchFamily="2" charset="0"/>
            </a:endParaRPr>
          </a:p>
        </p:txBody>
      </p:sp>
    </p:spTree>
    <p:extLst>
      <p:ext uri="{BB962C8B-B14F-4D97-AF65-F5344CB8AC3E}">
        <p14:creationId xmlns:p14="http://schemas.microsoft.com/office/powerpoint/2010/main" val="1290580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203204" y="1953011"/>
            <a:ext cx="11800113" cy="4110906"/>
          </a:xfrm>
          <a:prstGeom prst="rect">
            <a:avLst/>
          </a:prstGeom>
          <a:noFill/>
          <a:ln w="57150" cmpd="thickThin">
            <a:solidFill>
              <a:schemeClr val="tx1"/>
            </a:solidFill>
            <a:miter lim="800000"/>
            <a:headEnd/>
            <a:tailEnd/>
          </a:ln>
        </p:spPr>
        <p:txBody>
          <a:bodyPr lIns="144000" rIns="144000"/>
          <a:lstStyle/>
          <a:p>
            <a:pPr marL="457200" lvl="0" indent="-457200" algn="just" eaLnBrk="0" hangingPunct="0">
              <a:buFont typeface="+mj-lt"/>
              <a:buAutoNum type="arabicPeriod"/>
              <a:tabLst>
                <a:tab pos="457200" algn="l"/>
              </a:tabLst>
              <a:defRPr/>
            </a:pPr>
            <a:r>
              <a:rPr lang="es-ES_tradnl" dirty="0" smtClean="0">
                <a:latin typeface="Avenir Book" panose="02000503020000020003" pitchFamily="2" charset="0"/>
              </a:rPr>
              <a:t>Subir </a:t>
            </a:r>
            <a:r>
              <a:rPr lang="es-ES_tradnl" dirty="0">
                <a:latin typeface="Avenir Book" panose="02000503020000020003" pitchFamily="2" charset="0"/>
              </a:rPr>
              <a:t>a tu portal de alumno en tiempo y forma los documentos </a:t>
            </a:r>
            <a:r>
              <a:rPr lang="es-ES_tradnl" dirty="0" smtClean="0">
                <a:latin typeface="Avenir Book" panose="02000503020000020003" pitchFamily="2" charset="0"/>
              </a:rPr>
              <a:t>oficiales y realizar la entrega de tus fotografías en el </a:t>
            </a:r>
            <a:r>
              <a:rPr lang="es-ES_tradnl" dirty="0">
                <a:latin typeface="Avenir Book" panose="02000503020000020003" pitchFamily="2" charset="0"/>
              </a:rPr>
              <a:t>Departamento de Servicios Escolares </a:t>
            </a:r>
            <a:r>
              <a:rPr lang="es-ES_tradnl" dirty="0" smtClean="0">
                <a:latin typeface="Avenir Book" panose="02000503020000020003" pitchFamily="2" charset="0"/>
              </a:rPr>
              <a:t>en la fecha y horario establecido en el calendario.</a:t>
            </a:r>
            <a:endParaRPr lang="es-ES_tradnl" dirty="0">
              <a:latin typeface="Avenir Book" panose="02000503020000020003" pitchFamily="2" charset="0"/>
            </a:endParaRPr>
          </a:p>
          <a:p>
            <a:pPr marL="457200" lvl="0" indent="-457200" algn="just" eaLnBrk="0" hangingPunct="0">
              <a:buFont typeface="+mj-lt"/>
              <a:buAutoNum type="arabicPeriod"/>
              <a:tabLst>
                <a:tab pos="457200" algn="l"/>
              </a:tabLst>
              <a:defRPr/>
            </a:pPr>
            <a:endParaRPr lang="es-MX" dirty="0">
              <a:latin typeface="Avenir Book" panose="02000503020000020003" pitchFamily="2" charset="0"/>
            </a:endParaRPr>
          </a:p>
          <a:p>
            <a:pPr marL="457200" lvl="0" indent="-457200" algn="just" eaLnBrk="0" hangingPunct="0">
              <a:buFont typeface="+mj-lt"/>
              <a:buAutoNum type="arabicPeriod"/>
              <a:tabLst>
                <a:tab pos="457200" algn="l"/>
              </a:tabLst>
              <a:defRPr/>
            </a:pPr>
            <a:r>
              <a:rPr lang="es-ES_tradnl" dirty="0">
                <a:latin typeface="Avenir Book" panose="02000503020000020003" pitchFamily="2" charset="0"/>
              </a:rPr>
              <a:t>Una vez definido el lugar para tu estadía, </a:t>
            </a:r>
            <a:r>
              <a:rPr lang="es-ES_tradnl" b="1" dirty="0">
                <a:solidFill>
                  <a:srgbClr val="FF0000"/>
                </a:solidFill>
                <a:latin typeface="Avenir Book" panose="02000503020000020003" pitchFamily="2" charset="0"/>
              </a:rPr>
              <a:t>(a más tardar el </a:t>
            </a:r>
            <a:r>
              <a:rPr lang="es-ES_tradnl" b="1" dirty="0" smtClean="0">
                <a:solidFill>
                  <a:srgbClr val="FF0000"/>
                </a:solidFill>
                <a:latin typeface="Avenir Book" panose="02000503020000020003" pitchFamily="2" charset="0"/>
              </a:rPr>
              <a:t>31 </a:t>
            </a:r>
            <a:r>
              <a:rPr lang="es-ES_tradnl" b="1" dirty="0">
                <a:solidFill>
                  <a:srgbClr val="FF0000"/>
                </a:solidFill>
                <a:latin typeface="Avenir Book" panose="02000503020000020003" pitchFamily="2" charset="0"/>
              </a:rPr>
              <a:t>de </a:t>
            </a:r>
            <a:r>
              <a:rPr lang="es-ES_tradnl" b="1" dirty="0" smtClean="0">
                <a:solidFill>
                  <a:srgbClr val="FF0000"/>
                </a:solidFill>
                <a:latin typeface="Avenir Book" panose="02000503020000020003" pitchFamily="2" charset="0"/>
              </a:rPr>
              <a:t>marzo </a:t>
            </a:r>
            <a:r>
              <a:rPr lang="es-ES_tradnl" b="1" dirty="0">
                <a:solidFill>
                  <a:srgbClr val="FF0000"/>
                </a:solidFill>
                <a:latin typeface="Avenir Book" panose="02000503020000020003" pitchFamily="2" charset="0"/>
              </a:rPr>
              <a:t>de </a:t>
            </a:r>
            <a:r>
              <a:rPr lang="es-ES_tradnl" b="1" dirty="0" smtClean="0">
                <a:solidFill>
                  <a:srgbClr val="FF0000"/>
                </a:solidFill>
                <a:latin typeface="Avenir Book" panose="02000503020000020003" pitchFamily="2" charset="0"/>
              </a:rPr>
              <a:t>2023)</a:t>
            </a:r>
            <a:r>
              <a:rPr lang="es-ES_tradnl" dirty="0" smtClean="0">
                <a:latin typeface="Avenir Book" panose="02000503020000020003" pitchFamily="2" charset="0"/>
              </a:rPr>
              <a:t>, </a:t>
            </a:r>
            <a:r>
              <a:rPr lang="es-ES_tradnl" dirty="0">
                <a:latin typeface="Avenir Book" panose="02000503020000020003" pitchFamily="2" charset="0"/>
              </a:rPr>
              <a:t>deberás ingresar al Portal del Alumno en el menú </a:t>
            </a:r>
            <a:r>
              <a:rPr lang="es-ES_tradnl" b="1" dirty="0">
                <a:latin typeface="Avenir Book" panose="02000503020000020003" pitchFamily="2" charset="0"/>
              </a:rPr>
              <a:t>Estadías</a:t>
            </a:r>
            <a:r>
              <a:rPr lang="es-ES_tradnl" dirty="0">
                <a:latin typeface="Avenir Book" panose="02000503020000020003" pitchFamily="2" charset="0"/>
              </a:rPr>
              <a:t> para capturar la información referente a la </a:t>
            </a:r>
            <a:r>
              <a:rPr lang="es-ES_tradnl" dirty="0" smtClean="0">
                <a:latin typeface="Avenir Book" panose="02000503020000020003" pitchFamily="2" charset="0"/>
              </a:rPr>
              <a:t>empresa, proyecto y asesor de la empresa, </a:t>
            </a:r>
            <a:r>
              <a:rPr lang="es-MX" dirty="0">
                <a:latin typeface="Avenir Book" panose="02000503020000020003" pitchFamily="2" charset="0"/>
              </a:rPr>
              <a:t>cuando hayas terminado dar clic en GUARDAR</a:t>
            </a:r>
            <a:r>
              <a:rPr lang="es-ES_tradnl" dirty="0">
                <a:latin typeface="Avenir Book" panose="02000503020000020003" pitchFamily="2" charset="0"/>
              </a:rPr>
              <a:t>.</a:t>
            </a:r>
          </a:p>
          <a:p>
            <a:pPr marL="457200" lvl="0" indent="-457200" algn="just" eaLnBrk="0" hangingPunct="0">
              <a:buFont typeface="+mj-lt"/>
              <a:buAutoNum type="arabicPeriod"/>
              <a:tabLst>
                <a:tab pos="457200" algn="l"/>
              </a:tabLst>
              <a:defRPr/>
            </a:pPr>
            <a:endParaRPr lang="es-ES_tradnl" dirty="0">
              <a:latin typeface="Avenir Book" panose="02000503020000020003" pitchFamily="2" charset="0"/>
            </a:endParaRPr>
          </a:p>
          <a:p>
            <a:pPr marL="457200" lvl="0" indent="-457200" algn="just" eaLnBrk="0" hangingPunct="0">
              <a:buFont typeface="+mj-lt"/>
              <a:buAutoNum type="arabicPeriod"/>
              <a:tabLst>
                <a:tab pos="457200" algn="l"/>
              </a:tabLst>
              <a:defRPr/>
            </a:pPr>
            <a:r>
              <a:rPr lang="es-ES_tradnl" dirty="0">
                <a:latin typeface="Avenir Book" panose="02000503020000020003" pitchFamily="2" charset="0"/>
              </a:rPr>
              <a:t>En cuanto tu </a:t>
            </a:r>
            <a:r>
              <a:rPr lang="es-ES_tradnl" dirty="0">
                <a:latin typeface="Avenir Book" panose="02000503020000020003" pitchFamily="2" charset="0"/>
              </a:rPr>
              <a:t>a</a:t>
            </a:r>
            <a:r>
              <a:rPr lang="es-ES_tradnl" dirty="0" smtClean="0">
                <a:latin typeface="Avenir Book" panose="02000503020000020003" pitchFamily="2" charset="0"/>
              </a:rPr>
              <a:t>sesor </a:t>
            </a:r>
            <a:r>
              <a:rPr lang="es-ES_tradnl" dirty="0">
                <a:latin typeface="Avenir Book" panose="02000503020000020003" pitchFamily="2" charset="0"/>
              </a:rPr>
              <a:t>de </a:t>
            </a:r>
            <a:r>
              <a:rPr lang="es-ES_tradnl" dirty="0">
                <a:latin typeface="Avenir Book" panose="02000503020000020003" pitchFamily="2" charset="0"/>
              </a:rPr>
              <a:t>e</a:t>
            </a:r>
            <a:r>
              <a:rPr lang="es-ES_tradnl" dirty="0" smtClean="0">
                <a:latin typeface="Avenir Book" panose="02000503020000020003" pitchFamily="2" charset="0"/>
              </a:rPr>
              <a:t>stadía de la UTSJR apruebe </a:t>
            </a:r>
            <a:r>
              <a:rPr lang="es-ES_tradnl" dirty="0">
                <a:latin typeface="Avenir Book" panose="02000503020000020003" pitchFamily="2" charset="0"/>
              </a:rPr>
              <a:t>la información que ingresaste, se podrá generar la carta de presentación que recibirás vía email o presencial según corresponda. </a:t>
            </a:r>
          </a:p>
          <a:p>
            <a:pPr marL="457200" lvl="0" indent="-457200" algn="just" eaLnBrk="0" hangingPunct="0">
              <a:buFont typeface="+mj-lt"/>
              <a:buAutoNum type="arabicPeriod"/>
              <a:tabLst>
                <a:tab pos="457200" algn="l"/>
              </a:tabLst>
              <a:defRPr/>
            </a:pPr>
            <a:endParaRPr lang="es-MX" dirty="0">
              <a:latin typeface="Avenir Book" panose="02000503020000020003" pitchFamily="2" charset="0"/>
            </a:endParaRPr>
          </a:p>
          <a:p>
            <a:pPr marL="457200" lvl="0" indent="-457200" algn="just" eaLnBrk="0" hangingPunct="0">
              <a:buFont typeface="+mj-lt"/>
              <a:buAutoNum type="arabicPeriod"/>
              <a:tabLst>
                <a:tab pos="457200" algn="l"/>
              </a:tabLst>
              <a:defRPr/>
            </a:pPr>
            <a:r>
              <a:rPr lang="es-ES_tradnl" dirty="0">
                <a:latin typeface="Avenir Book" panose="02000503020000020003" pitchFamily="2" charset="0"/>
              </a:rPr>
              <a:t>Complementar los datos de la empresa en el mismo apartado de Estadías de tu Portal de Alumno, a partir de ese momento, tu </a:t>
            </a:r>
            <a:r>
              <a:rPr lang="es-ES_tradnl" dirty="0" smtClean="0">
                <a:latin typeface="Avenir Book" panose="02000503020000020003" pitchFamily="2" charset="0"/>
              </a:rPr>
              <a:t>asesor </a:t>
            </a:r>
            <a:r>
              <a:rPr lang="es-ES_tradnl" dirty="0">
                <a:latin typeface="Avenir Book" panose="02000503020000020003" pitchFamily="2" charset="0"/>
              </a:rPr>
              <a:t>de </a:t>
            </a:r>
            <a:r>
              <a:rPr lang="es-ES_tradnl" dirty="0" smtClean="0">
                <a:latin typeface="Avenir Book" panose="02000503020000020003" pitchFamily="2" charset="0"/>
              </a:rPr>
              <a:t>estadía </a:t>
            </a:r>
            <a:r>
              <a:rPr lang="es-ES_tradnl" dirty="0" smtClean="0">
                <a:latin typeface="Avenir Book" panose="02000503020000020003" pitchFamily="2" charset="0"/>
              </a:rPr>
              <a:t>de la UTSJR </a:t>
            </a:r>
            <a:r>
              <a:rPr lang="es-ES_tradnl" dirty="0" smtClean="0">
                <a:latin typeface="Avenir Book" panose="02000503020000020003" pitchFamily="2" charset="0"/>
              </a:rPr>
              <a:t>será </a:t>
            </a:r>
            <a:r>
              <a:rPr lang="es-ES_tradnl" dirty="0">
                <a:latin typeface="Avenir Book" panose="02000503020000020003" pitchFamily="2" charset="0"/>
              </a:rPr>
              <a:t>el encargado de dar seguimiento a tu proyecto.</a:t>
            </a:r>
          </a:p>
          <a:p>
            <a:pPr marL="457200" lvl="0" indent="-457200" algn="just" eaLnBrk="0" hangingPunct="0">
              <a:buFont typeface="+mj-lt"/>
              <a:buAutoNum type="arabicPeriod"/>
              <a:tabLst>
                <a:tab pos="457200" algn="l"/>
              </a:tabLst>
              <a:defRPr/>
            </a:pPr>
            <a:endParaRPr lang="es-MX" dirty="0">
              <a:latin typeface="Avenir Book" panose="02000503020000020003" pitchFamily="2" charset="0"/>
            </a:endParaRPr>
          </a:p>
          <a:p>
            <a:pPr marL="457200" lvl="0" indent="-457200" algn="just" eaLnBrk="0" hangingPunct="0">
              <a:buFont typeface="+mj-lt"/>
              <a:buAutoNum type="arabicPeriod"/>
              <a:tabLst>
                <a:tab pos="457200" algn="l"/>
              </a:tabLst>
              <a:defRPr/>
            </a:pPr>
            <a:r>
              <a:rPr lang="es-ES_tradnl" dirty="0">
                <a:latin typeface="Avenir Book" panose="02000503020000020003" pitchFamily="2" charset="0"/>
              </a:rPr>
              <a:t>Concluir satisfactoriamente el proyecto de estadía, correspondiente al 6º cuatrimestre (mayo-agosto </a:t>
            </a:r>
            <a:r>
              <a:rPr lang="es-ES_tradnl" dirty="0" smtClean="0">
                <a:latin typeface="Avenir Book" panose="02000503020000020003" pitchFamily="2" charset="0"/>
              </a:rPr>
              <a:t>2023</a:t>
            </a:r>
            <a:r>
              <a:rPr lang="es-ES_tradnl" dirty="0" smtClean="0">
                <a:latin typeface="Avenir Book" panose="02000503020000020003" pitchFamily="2" charset="0"/>
              </a:rPr>
              <a:t>).</a:t>
            </a:r>
            <a:endParaRPr lang="es-MX" sz="1600" dirty="0">
              <a:latin typeface="Avenir LT Std 45 Book" panose="020B0502020203020204" pitchFamily="34" charset="0"/>
            </a:endParaRPr>
          </a:p>
        </p:txBody>
      </p:sp>
      <p:sp>
        <p:nvSpPr>
          <p:cNvPr id="3" name="Título 1">
            <a:extLst>
              <a:ext uri="{FF2B5EF4-FFF2-40B4-BE49-F238E27FC236}">
                <a16:creationId xmlns:a16="http://schemas.microsoft.com/office/drawing/2014/main" id="{79FEC2FB-64AA-F649-AC7E-C859BB7A79A4}"/>
              </a:ext>
            </a:extLst>
          </p:cNvPr>
          <p:cNvSpPr txBox="1">
            <a:spLocks/>
          </p:cNvSpPr>
          <p:nvPr/>
        </p:nvSpPr>
        <p:spPr>
          <a:xfrm>
            <a:off x="1320799" y="1193072"/>
            <a:ext cx="9535883" cy="854591"/>
          </a:xfrm>
          <a:prstGeom prst="rect">
            <a:avLst/>
          </a:prstGeom>
        </p:spPr>
        <p:txBody>
          <a:bodyPr>
            <a:noAutofit/>
          </a:bodyPr>
          <a:lst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a:lstStyle>
          <a:p>
            <a:pPr algn="ctr"/>
            <a:r>
              <a:rPr lang="es-ES_tradnl" sz="1400" dirty="0" smtClean="0">
                <a:solidFill>
                  <a:schemeClr val="tx1"/>
                </a:solidFill>
                <a:latin typeface="Avenir Book" panose="02000503020000020003" pitchFamily="2" charset="0"/>
              </a:rPr>
              <a:t/>
            </a:r>
            <a:br>
              <a:rPr lang="es-ES_tradnl" sz="1400" dirty="0" smtClean="0">
                <a:solidFill>
                  <a:schemeClr val="tx1"/>
                </a:solidFill>
                <a:latin typeface="Avenir Book" panose="02000503020000020003" pitchFamily="2" charset="0"/>
              </a:rPr>
            </a:br>
            <a:r>
              <a:rPr lang="es-ES" sz="2200" dirty="0" smtClean="0">
                <a:solidFill>
                  <a:schemeClr val="tx1"/>
                </a:solidFill>
                <a:latin typeface="Avenir Book" panose="02000503020000020003" pitchFamily="2" charset="0"/>
              </a:rPr>
              <a:t>GUÍA DE 13 PASOS PARA REALIZAR EL TRÁMITE DE TITULACIÓN TSU</a:t>
            </a:r>
            <a:endParaRPr lang="es-MX" sz="2200" dirty="0">
              <a:solidFill>
                <a:schemeClr val="tx1"/>
              </a:solidFill>
              <a:latin typeface="Avenir Book" panose="02000503020000020003" pitchFamily="2" charset="0"/>
            </a:endParaRPr>
          </a:p>
        </p:txBody>
      </p:sp>
    </p:spTree>
    <p:extLst>
      <p:ext uri="{BB962C8B-B14F-4D97-AF65-F5344CB8AC3E}">
        <p14:creationId xmlns:p14="http://schemas.microsoft.com/office/powerpoint/2010/main" val="388427056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1001</TotalTime>
  <Words>2425</Words>
  <Application>Microsoft Office PowerPoint</Application>
  <PresentationFormat>Panorámica</PresentationFormat>
  <Paragraphs>173</Paragraphs>
  <Slides>18</Slides>
  <Notes>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18</vt:i4>
      </vt:variant>
    </vt:vector>
  </HeadingPairs>
  <TitlesOfParts>
    <vt:vector size="25" baseType="lpstr">
      <vt:lpstr>Arial</vt:lpstr>
      <vt:lpstr>Avenir Book</vt:lpstr>
      <vt:lpstr>Avenir LT Std 45 Book</vt:lpstr>
      <vt:lpstr>Calibri</vt:lpstr>
      <vt:lpstr>Calibri Light</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UTSJCP14950</cp:lastModifiedBy>
  <cp:revision>50</cp:revision>
  <dcterms:created xsi:type="dcterms:W3CDTF">2022-10-24T13:46:48Z</dcterms:created>
  <dcterms:modified xsi:type="dcterms:W3CDTF">2023-02-13T18:46:43Z</dcterms:modified>
</cp:coreProperties>
</file>