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1" r:id="rId6"/>
    <p:sldId id="262" r:id="rId7"/>
    <p:sldId id="268" r:id="rId8"/>
    <p:sldId id="263" r:id="rId9"/>
    <p:sldId id="265" r:id="rId10"/>
    <p:sldId id="264" r:id="rId11"/>
    <p:sldId id="266" r:id="rId12"/>
  </p:sldIdLst>
  <p:sldSz cx="9144000" cy="6858000" type="screen4x3"/>
  <p:notesSz cx="6797675" cy="992663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94662"/>
  </p:normalViewPr>
  <p:slideViewPr>
    <p:cSldViewPr snapToGrid="0" snapToObjects="1">
      <p:cViewPr varScale="1">
        <p:scale>
          <a:sx n="69" d="100"/>
          <a:sy n="69" d="100"/>
        </p:scale>
        <p:origin x="1416" y="72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AC5AB-C0FA-7F48-99A4-303A4EC90C58}" type="datetimeFigureOut">
              <a:rPr lang="es-MX" smtClean="0"/>
              <a:t>29/10/2020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2A49C-7679-D74F-9928-A207C9E07C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6790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C7DBB135-6A39-3C45-9235-DA88FD82E25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207818"/>
            <a:ext cx="9144000" cy="706581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792B7A8-53FB-3A44-895C-634BA62DE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7275" y="2484148"/>
            <a:ext cx="6438089" cy="944852"/>
          </a:xfrm>
        </p:spPr>
        <p:txBody>
          <a:bodyPr anchor="b"/>
          <a:lstStyle>
            <a:lvl1pPr algn="ctr">
              <a:defRPr sz="3375" b="1" i="0">
                <a:latin typeface="Avenir Heavy" panose="02000503020000020003" pitchFamily="2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9C2DF31-958D-214C-A8D8-02A4F78A7A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9378" y="3635697"/>
            <a:ext cx="5873885" cy="14340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350" b="0" i="0">
                <a:latin typeface="Avenir Medium" panose="02000503020000020003" pitchFamily="2" charset="0"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s-ES" dirty="0"/>
              <a:t>Haga clic para modificar el estilo de subtítulo del patrón</a:t>
            </a:r>
            <a:endParaRPr lang="es-MX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2E625B-3CA8-9B46-A114-8ABEC10F23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58114" y="264601"/>
            <a:ext cx="2057400" cy="365125"/>
          </a:xfrm>
          <a:prstGeom prst="rect">
            <a:avLst/>
          </a:prstGeom>
        </p:spPr>
        <p:txBody>
          <a:bodyPr/>
          <a:lstStyle/>
          <a:p>
            <a:fld id="{309E310F-B83F-9A41-8145-9E47AB591FFB}" type="datetime1">
              <a:rPr lang="es-MX" smtClean="0"/>
              <a:t>29/10/2020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32985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496EEE7-4EE2-5D41-986A-2FBEE4D473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AF72D673-0EE4-204B-B5B9-FAB1555F8135}" type="datetime1">
              <a:rPr lang="es-MX" smtClean="0"/>
              <a:t>29/10/2020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35388B0-DD9A-DB44-8C56-305EB6841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305BA6A-16AC-5E4A-B156-7E8BFB19F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5578FF1-6FE3-544C-A519-D3FDC0FF11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4430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FA80B6-5932-F04E-AF1A-0BB4381E5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D7385B-A987-634B-B2FB-17449C2F0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3C097B4-CB5A-0140-85FB-4F500BE60C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308B36B-D2CC-834C-AEE7-4BF8DA9F65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9CC22E55-DE57-CF44-8B88-390C8CE3AF4E}" type="datetime1">
              <a:rPr lang="es-MX" smtClean="0"/>
              <a:t>29/10/2020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EC509B6-7371-C141-B153-6E5C59216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CDF93A7-66F3-4840-B67B-986C9F84D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5578FF1-6FE3-544C-A519-D3FDC0FF11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2484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E93EED-3749-7A4A-AC20-7D8D0261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15B1BBF-AD64-D94F-9BC9-86A95B8C83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8681359-48D4-FC4E-A8CC-21E2F9E6C5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8CD827-B424-4E4C-94C2-9F4167637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8F2DD01C-A2EA-184D-A3F3-29D8032EC85F}" type="datetime1">
              <a:rPr lang="es-MX" smtClean="0"/>
              <a:t>29/10/2020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BC9BB2-0D99-5A46-932E-0A3C34EB6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56DC41E-8094-CF46-AA71-5A5887954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5578FF1-6FE3-544C-A519-D3FDC0FF11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6453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1D1F7D-E6C7-3F42-A1F6-2F7DF2AF2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6162757-AB67-F941-80F3-D31CF4D26F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56034" y="1825625"/>
            <a:ext cx="7659316" cy="4075822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3E3064-FB91-EB4D-9208-0420C0A9A5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DC02149F-007C-3847-A769-0D8361442779}" type="datetime1">
              <a:rPr lang="es-MX" smtClean="0"/>
              <a:t>29/10/2020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DF0860-FD65-834A-BB7C-02CAE9099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B2946C-CCC5-E64F-8D6B-FD93EF277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5578FF1-6FE3-544C-A519-D3FDC0FF11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0157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BC80DA2-FC26-3546-B7E0-E9DE1356B8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FAC0ACD-F36D-054C-9EF2-9F0B2B29C4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3F64F0-F331-C44C-ABC3-D329976472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913CE4FD-7E49-6743-843B-46275B216528}" type="datetime1">
              <a:rPr lang="es-MX" smtClean="0"/>
              <a:t>29/10/2020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3424B7-08CC-8949-9CA9-CE92DF9BD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A40D44-0127-3543-9DE3-9413D1845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5578FF1-6FE3-544C-A519-D3FDC0FF11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101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959280-5D4F-8B4A-B8F0-87D69A3E7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915" y="739300"/>
            <a:ext cx="7607435" cy="726333"/>
          </a:xfrm>
        </p:spPr>
        <p:txBody>
          <a:bodyPr/>
          <a:lstStyle>
            <a:lvl1pPr>
              <a:defRPr b="0" i="0">
                <a:latin typeface="Avenir Medium" panose="02000503020000020003" pitchFamily="2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A593371-C850-2B4F-8471-7BC1CC3282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5672748"/>
            <a:ext cx="2057400" cy="365125"/>
          </a:xfrm>
          <a:prstGeom prst="rect">
            <a:avLst/>
          </a:prstGeom>
        </p:spPr>
        <p:txBody>
          <a:bodyPr/>
          <a:lstStyle/>
          <a:p>
            <a:fld id="{C6C0CE9C-F5A8-454B-B518-A28CCA6B7CB1}" type="datetime1">
              <a:rPr lang="es-MX" smtClean="0"/>
              <a:t>29/10/2020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1923E6-20FC-A649-B1ED-5E84F1F47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5677779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4323940-210E-404E-A032-4CAC8D93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5677779"/>
            <a:ext cx="2057400" cy="365125"/>
          </a:xfrm>
          <a:prstGeom prst="rect">
            <a:avLst/>
          </a:prstGeom>
        </p:spPr>
        <p:txBody>
          <a:bodyPr/>
          <a:lstStyle/>
          <a:p>
            <a:fld id="{55578FF1-6FE3-544C-A519-D3FDC0FF11A0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Marcador de texto 8">
            <a:extLst>
              <a:ext uri="{FF2B5EF4-FFF2-40B4-BE49-F238E27FC236}">
                <a16:creationId xmlns:a16="http://schemas.microsoft.com/office/drawing/2014/main" id="{61E125D0-1B2B-8E45-AD72-A28586A22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914" y="1780229"/>
            <a:ext cx="7607436" cy="3693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 dirty="0"/>
              <a:t>Editar los estilos de texto del patrón
Segundo nivel
Tercer nivel
Cuarto nivel
Quinto nivel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15169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8BDB46-DE50-2544-BE63-6E728F8E6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6EA6349-AB10-2E41-B63D-481C06150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3A8E-AF59-3744-847F-8D96AB41C8FC}" type="datetime1">
              <a:rPr lang="es-MX" smtClean="0"/>
              <a:t>29/10/2020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35450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382942-CC44-C44E-AB83-37727BC47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FE69AB-19EE-CE44-AEAF-195B2A241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034" y="1825625"/>
            <a:ext cx="7659316" cy="3453252"/>
          </a:xfrm>
          <a:prstGeom prst="rect">
            <a:avLst/>
          </a:prstGeo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DB0D57-18DB-844C-93B4-EF2E2FFBC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5593473"/>
            <a:ext cx="2057400" cy="365125"/>
          </a:xfrm>
          <a:prstGeom prst="rect">
            <a:avLst/>
          </a:prstGeom>
        </p:spPr>
        <p:txBody>
          <a:bodyPr/>
          <a:lstStyle/>
          <a:p>
            <a:fld id="{436BF1C3-317A-2047-938F-65D11CAA224B}" type="datetime1">
              <a:rPr lang="es-MX" smtClean="0"/>
              <a:t>29/10/2020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1DFBD9-79B5-EF42-8734-80572443B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559347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AE5A41-A68D-4743-828A-9C1BA7997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5593473"/>
            <a:ext cx="2057400" cy="365125"/>
          </a:xfrm>
          <a:prstGeom prst="rect">
            <a:avLst/>
          </a:prstGeom>
        </p:spPr>
        <p:txBody>
          <a:bodyPr/>
          <a:lstStyle/>
          <a:p>
            <a:fld id="{55578FF1-6FE3-544C-A519-D3FDC0FF11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162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E6CF0C2-D203-1346-9C1B-DD7CCF5409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5688387"/>
            <a:ext cx="2057400" cy="365125"/>
          </a:xfrm>
          <a:prstGeom prst="rect">
            <a:avLst/>
          </a:prstGeom>
        </p:spPr>
        <p:txBody>
          <a:bodyPr/>
          <a:lstStyle/>
          <a:p>
            <a:fld id="{F7436AF1-1474-D544-A470-D5528C3F3516}" type="datetime1">
              <a:rPr lang="es-MX" smtClean="0"/>
              <a:t>29/10/2020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336FEEE-2B84-C34B-B7CF-AA6410DD7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5688387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F5EB3C9-3785-8543-BBBE-61DE7B2F7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5688387"/>
            <a:ext cx="2057400" cy="365125"/>
          </a:xfrm>
          <a:prstGeom prst="rect">
            <a:avLst/>
          </a:prstGeom>
        </p:spPr>
        <p:txBody>
          <a:bodyPr/>
          <a:lstStyle/>
          <a:p>
            <a:fld id="{55578FF1-6FE3-544C-A519-D3FDC0FF11A0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915E553B-D1F8-D44F-9D57-DE77CCD1C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7907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BFBE40-64EC-994C-8C90-3F72A4875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99102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02DC8C-3A0D-F94C-8B81-8E04A3E9F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3778827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1E4D3F-5EEB-2041-8A5B-87A27AE7D4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5558685"/>
            <a:ext cx="2057400" cy="365125"/>
          </a:xfrm>
          <a:prstGeom prst="rect">
            <a:avLst/>
          </a:prstGeom>
        </p:spPr>
        <p:txBody>
          <a:bodyPr/>
          <a:lstStyle/>
          <a:p>
            <a:fld id="{B966FCF1-B457-2A47-95BA-D23A7C0EDE6F}" type="datetime1">
              <a:rPr lang="es-MX" smtClean="0"/>
              <a:t>29/10/2020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881F7B-7505-4B4D-B656-94003563A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5558685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0269A0-92D6-6F4E-8DF9-D1A72D654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5558685"/>
            <a:ext cx="2057400" cy="365125"/>
          </a:xfrm>
          <a:prstGeom prst="rect">
            <a:avLst/>
          </a:prstGeom>
        </p:spPr>
        <p:txBody>
          <a:bodyPr/>
          <a:lstStyle/>
          <a:p>
            <a:fld id="{55578FF1-6FE3-544C-A519-D3FDC0FF11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5884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EAB63F-A165-6945-BA8F-44864FF6C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867E2A-2A7C-DD46-9720-584CEC617D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BBCCD27-0D0F-0740-A0ED-609851F0E6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7C05001-D452-1849-B14B-1F395B505B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814C6C2E-BDF8-B44A-A6D0-DBFE7ED3887C}" type="datetime1">
              <a:rPr lang="es-MX" smtClean="0"/>
              <a:t>29/10/2020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3BA8F0-6CFF-0F42-9DEB-2CA3519EA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7D500BF-8C94-6D4B-9FA6-6F707600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5578FF1-6FE3-544C-A519-D3FDC0FF11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9790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6650C1-861D-5B44-85EA-4ACEC52F1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BC817A-0ABC-6147-9AE8-1B5ED0475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97BDABE-CAE8-1340-AA44-AE7B93F9F2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965AB1B-52AB-5142-A65F-BC789C7385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1AC7F83-D98C-1945-8B26-9E35B33387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  <a:prstGeom prst="rect">
            <a:avLst/>
          </a:prstGeo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0A9FEC0-C89A-AC4E-AD79-C7FB17254C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F89DD186-5DD7-C344-86C9-051DD8536616}" type="datetime1">
              <a:rPr lang="es-MX" smtClean="0"/>
              <a:t>29/10/2020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14CD621-25D9-F543-A45B-58C191188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73E704C-04C6-5F4F-849D-8138F86F9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5578FF1-6FE3-544C-A519-D3FDC0FF11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830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34A8F8-7870-F44C-A9E6-46487C5C6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A4863B8-EEBA-CB48-B61B-B50F3562C0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DEF9011-D318-8F42-BF3F-82C5E7504B81}" type="datetime1">
              <a:rPr lang="es-MX" smtClean="0"/>
              <a:t>29/10/2020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132EBE5-245A-694C-BDDE-4CF68BBFF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0A4F6B0-9A60-D840-876C-7B4374084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5578FF1-6FE3-544C-A519-D3FDC0FF11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0696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E8DF274-B00A-3C4B-BC10-DCAD352EF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034" y="765242"/>
            <a:ext cx="7659316" cy="7457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AD7B2AAC-EE97-6741-AE13-B5EF5EC8ED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6034" y="1780229"/>
            <a:ext cx="7659316" cy="3693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 dirty="0"/>
              <a:t>Editar los estilos de texto del patrón
Segundo nivel
Tercer nivel
Cuarto nivel
Quinto nivel</a:t>
            </a:r>
            <a:endParaRPr lang="es-MX" dirty="0"/>
          </a:p>
        </p:txBody>
      </p:sp>
      <p:sp>
        <p:nvSpPr>
          <p:cNvPr id="10" name="Marcador de fecha 9">
            <a:extLst>
              <a:ext uri="{FF2B5EF4-FFF2-40B4-BE49-F238E27FC236}">
                <a16:creationId xmlns:a16="http://schemas.microsoft.com/office/drawing/2014/main" id="{4509C81D-84A8-504D-9418-B54C90C8ED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93262" y="20005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25CAD-CCD4-1843-8F8C-85F1491F7C08}" type="datetime1">
              <a:rPr lang="es-MX" smtClean="0"/>
              <a:t>29/10/2020</a:t>
            </a:fld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FAA86C4-EDEF-B04C-B9E2-267FE4057AC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/>
          <a:srcRect t="83066"/>
          <a:stretch/>
        </p:blipFill>
        <p:spPr>
          <a:xfrm>
            <a:off x="0" y="5661498"/>
            <a:ext cx="9144000" cy="1196502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4CB1A74B-51E4-1E4F-BCE6-8E63242D805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/>
          <a:srcRect b="89166"/>
          <a:stretch/>
        </p:blipFill>
        <p:spPr>
          <a:xfrm>
            <a:off x="0" y="-298"/>
            <a:ext cx="9144000" cy="76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90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50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sldNum="0" hdr="0" ftr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33F775-513C-4F40-8CF4-CB77608DF6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4391" y="2060812"/>
            <a:ext cx="6589021" cy="2852381"/>
          </a:xfrm>
        </p:spPr>
        <p:txBody>
          <a:bodyPr>
            <a:noAutofit/>
          </a:bodyPr>
          <a:lstStyle/>
          <a:p>
            <a:r>
              <a:rPr lang="es-MX" sz="4000" dirty="0">
                <a:latin typeface="Avenir LT Std 45 Book" panose="020B0502020203020204" pitchFamily="34" charset="0"/>
              </a:rPr>
              <a:t>Requerimientos para trámite de titulación y expedición de Título y de Cédula Profesional </a:t>
            </a:r>
            <a:r>
              <a:rPr lang="es-MX" sz="4000" dirty="0" smtClean="0">
                <a:latin typeface="Avenir LT Std 45 Book" panose="020B0502020203020204" pitchFamily="34" charset="0"/>
              </a:rPr>
              <a:t>electrónicos.</a:t>
            </a:r>
            <a:endParaRPr lang="es-MX" sz="3600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758127A-2F9C-B24D-9B64-1907D9B80A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445829" y="313091"/>
            <a:ext cx="1361867" cy="365125"/>
          </a:xfrm>
        </p:spPr>
        <p:txBody>
          <a:bodyPr/>
          <a:lstStyle/>
          <a:p>
            <a:fld id="{B8F7964C-4116-5340-8323-2AEA02807585}" type="datetime1">
              <a:rPr lang="es-MX" smtClean="0"/>
              <a:t>29/10/2020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5438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7914" y="376133"/>
            <a:ext cx="7607435" cy="72633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>
                <a:latin typeface="Calibri" pitchFamily="34" charset="0"/>
              </a:rPr>
              <a:t/>
            </a:r>
            <a:br>
              <a:rPr lang="en-US" sz="2800" dirty="0">
                <a:latin typeface="Calibri" pitchFamily="34" charset="0"/>
              </a:rPr>
            </a:br>
            <a:r>
              <a:rPr lang="es-ES" sz="1800" dirty="0">
                <a:latin typeface="Avenir Medium"/>
              </a:rPr>
              <a:t>Ruta en la página web </a:t>
            </a:r>
            <a:r>
              <a:rPr lang="es-ES" sz="1800" b="1" u="sng" dirty="0">
                <a:solidFill>
                  <a:srgbClr val="00B0F0"/>
                </a:solidFill>
                <a:latin typeface="Avenir Medium"/>
              </a:rPr>
              <a:t>www.utsjr.edu.mx</a:t>
            </a:r>
            <a:r>
              <a:rPr lang="es-ES" sz="1800" dirty="0">
                <a:latin typeface="Avenir Medium"/>
              </a:rPr>
              <a:t>, para descargar tu Guía de Titulación</a:t>
            </a:r>
            <a:endParaRPr lang="es-MX" sz="18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t="4719" b="5180"/>
          <a:stretch/>
        </p:blipFill>
        <p:spPr>
          <a:xfrm>
            <a:off x="0" y="1307363"/>
            <a:ext cx="9144000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82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8691" y="644577"/>
            <a:ext cx="6012873" cy="54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46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1347275" y="2484147"/>
            <a:ext cx="6438089" cy="24836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</a:pPr>
            <a:r>
              <a:rPr lang="es-ES" sz="4400" dirty="0">
                <a:latin typeface="Avenir LT Std 45 Book" panose="020B0502020203020204" pitchFamily="34" charset="0"/>
              </a:rPr>
              <a:t>Estudiantes de</a:t>
            </a:r>
            <a:br>
              <a:rPr lang="es-ES" sz="4400" dirty="0">
                <a:latin typeface="Avenir LT Std 45 Book" panose="020B0502020203020204" pitchFamily="34" charset="0"/>
              </a:rPr>
            </a:br>
            <a:r>
              <a:rPr lang="es-ES" sz="4400" dirty="0">
                <a:latin typeface="Avenir LT Std 45 Book" panose="020B0502020203020204" pitchFamily="34" charset="0"/>
              </a:rPr>
              <a:t> Ingeniería que</a:t>
            </a:r>
            <a:br>
              <a:rPr lang="es-ES" sz="4400" dirty="0">
                <a:latin typeface="Avenir LT Std 45 Book" panose="020B0502020203020204" pitchFamily="34" charset="0"/>
              </a:rPr>
            </a:br>
            <a:r>
              <a:rPr lang="es-ES" sz="4400" dirty="0">
                <a:latin typeface="Avenir LT Std 45 Book" panose="020B0502020203020204" pitchFamily="34" charset="0"/>
              </a:rPr>
              <a:t>egresan en el mes</a:t>
            </a:r>
            <a:br>
              <a:rPr lang="es-ES" sz="4400" dirty="0">
                <a:latin typeface="Avenir LT Std 45 Book" panose="020B0502020203020204" pitchFamily="34" charset="0"/>
              </a:rPr>
            </a:br>
            <a:r>
              <a:rPr lang="es-ES" sz="4400" dirty="0">
                <a:latin typeface="Avenir LT Std 45 Book" panose="020B0502020203020204" pitchFamily="34" charset="0"/>
              </a:rPr>
              <a:t>de Abril </a:t>
            </a:r>
            <a:r>
              <a:rPr lang="es-ES" sz="4400" dirty="0" smtClean="0">
                <a:latin typeface="Avenir LT Std 45 Book" panose="020B0502020203020204" pitchFamily="34" charset="0"/>
              </a:rPr>
              <a:t>2021.</a:t>
            </a:r>
            <a:r>
              <a:rPr lang="en-US" sz="3600" dirty="0">
                <a:latin typeface="Avenir LT Std 45 Book" panose="020B0502020203020204" pitchFamily="34" charset="0"/>
              </a:rPr>
              <a:t/>
            </a:r>
            <a:br>
              <a:rPr lang="en-US" sz="3600" dirty="0">
                <a:latin typeface="Avenir LT Std 45 Book" panose="020B0502020203020204" pitchFamily="34" charset="0"/>
              </a:rPr>
            </a:br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CE9C-F5A8-454B-B518-A28CCA6B7CB1}" type="datetime1">
              <a:rPr lang="es-MX" smtClean="0"/>
              <a:t>29/10/2020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32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FEC2FB-64AA-F649-AC7E-C859BB7A7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8" y="591522"/>
            <a:ext cx="9015411" cy="462762"/>
          </a:xfrm>
        </p:spPr>
        <p:txBody>
          <a:bodyPr>
            <a:noAutofit/>
          </a:bodyPr>
          <a:lstStyle/>
          <a:p>
            <a:pPr algn="ctr"/>
            <a:r>
              <a:rPr lang="es-ES_tradnl" sz="1400" b="1" dirty="0">
                <a:latin typeface="Avenir LT Std 45 Book" panose="020B0502020203020204" pitchFamily="34" charset="0"/>
              </a:rPr>
              <a:t/>
            </a:r>
            <a:br>
              <a:rPr lang="es-ES_tradnl" sz="1400" b="1" dirty="0">
                <a:latin typeface="Avenir LT Std 45 Book" panose="020B0502020203020204" pitchFamily="34" charset="0"/>
              </a:rPr>
            </a:br>
            <a:r>
              <a:rPr lang="es-ES_tradnl" sz="1600" b="1" dirty="0" smtClean="0">
                <a:latin typeface="Avenir LT Std 45 Book" panose="020B0502020203020204" pitchFamily="34" charset="0"/>
              </a:rPr>
              <a:t>REQUERIMIENTOS DE DOCUMENTACIÓN</a:t>
            </a:r>
            <a:r>
              <a:rPr lang="es-ES_tradnl" sz="1600" b="1" dirty="0">
                <a:solidFill>
                  <a:schemeClr val="tx2"/>
                </a:solidFill>
                <a:latin typeface="Avenir LT Std 45 Book" panose="020B0502020203020204" pitchFamily="34" charset="0"/>
              </a:rPr>
              <a:t/>
            </a:r>
            <a:br>
              <a:rPr lang="es-ES_tradnl" sz="1600" b="1" dirty="0">
                <a:solidFill>
                  <a:schemeClr val="tx2"/>
                </a:solidFill>
                <a:latin typeface="Avenir LT Std 45 Book" panose="020B0502020203020204" pitchFamily="34" charset="0"/>
              </a:rPr>
            </a:br>
            <a:endParaRPr lang="es-MX" sz="1600" dirty="0">
              <a:latin typeface="Avenir LT Std 45 Book" panose="020B0502020203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01838" y="1125722"/>
            <a:ext cx="8679976" cy="429140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144000" rIns="144000"/>
          <a:lstStyle/>
          <a:p>
            <a:pPr algn="just">
              <a:spcBef>
                <a:spcPct val="20000"/>
              </a:spcBef>
              <a:defRPr/>
            </a:pPr>
            <a:r>
              <a:rPr lang="es-ES_tradnl" sz="1600" dirty="0" smtClean="0">
                <a:latin typeface="Avenir LT Std 45 Book" panose="020B0502020203020204" pitchFamily="34" charset="0"/>
              </a:rPr>
              <a:t>Estimado estudiante próximo a egresar del nivel ingeniería: </a:t>
            </a:r>
            <a:r>
              <a:rPr lang="es-ES_tradnl" sz="1600" dirty="0">
                <a:latin typeface="Avenir LT Std 45 Book" panose="020B0502020203020204" pitchFamily="34" charset="0"/>
              </a:rPr>
              <a:t>T</a:t>
            </a:r>
            <a:r>
              <a:rPr lang="es-ES_tradnl" sz="1600" dirty="0" smtClean="0">
                <a:latin typeface="Avenir LT Std 45 Book" panose="020B0502020203020204" pitchFamily="34" charset="0"/>
              </a:rPr>
              <a:t>e informamos la relación de documentos que se requieren para tu trámite de emisión de titulo y cédula profesional electrónica, los cuales se deben encontrar de forma digital en tu portal de alumno:</a:t>
            </a:r>
          </a:p>
          <a:p>
            <a:pPr algn="just">
              <a:spcBef>
                <a:spcPct val="20000"/>
              </a:spcBef>
              <a:defRPr/>
            </a:pPr>
            <a:endParaRPr lang="es-ES_tradnl" sz="1600" dirty="0" smtClean="0">
              <a:latin typeface="Avenir LT Std 45 Book" panose="020B0502020203020204" pitchFamily="34" charset="0"/>
            </a:endParaRPr>
          </a:p>
          <a:p>
            <a:pPr marL="914400" lvl="1" indent="-457200" algn="just">
              <a:spcBef>
                <a:spcPct val="20000"/>
              </a:spcBef>
              <a:buFontTx/>
              <a:buAutoNum type="alphaUcPeriod"/>
              <a:defRPr/>
            </a:pPr>
            <a:r>
              <a:rPr lang="es-ES_tradnl" sz="1600" dirty="0" smtClean="0">
                <a:latin typeface="Avenir LT Std 45 Book" panose="020B0502020203020204" pitchFamily="34" charset="0"/>
              </a:rPr>
              <a:t>Acta de Nacimiento.</a:t>
            </a:r>
          </a:p>
          <a:p>
            <a:pPr marL="914400" lvl="1" indent="-457200" algn="just">
              <a:spcBef>
                <a:spcPct val="20000"/>
              </a:spcBef>
              <a:buFontTx/>
              <a:buAutoNum type="alphaUcPeriod"/>
              <a:defRPr/>
            </a:pPr>
            <a:r>
              <a:rPr lang="es-ES_tradnl" sz="1600" dirty="0" smtClean="0">
                <a:latin typeface="Avenir LT Std 45 Book" panose="020B0502020203020204" pitchFamily="34" charset="0"/>
              </a:rPr>
              <a:t>Certificado </a:t>
            </a:r>
            <a:r>
              <a:rPr lang="es-ES_tradnl" sz="1600" dirty="0">
                <a:latin typeface="Avenir LT Std 45 Book" panose="020B0502020203020204" pitchFamily="34" charset="0"/>
              </a:rPr>
              <a:t>de Bachillerato o </a:t>
            </a:r>
            <a:r>
              <a:rPr lang="es-ES_tradnl" sz="1600" dirty="0" smtClean="0">
                <a:latin typeface="Avenir LT Std 45 Book" panose="020B0502020203020204" pitchFamily="34" charset="0"/>
              </a:rPr>
              <a:t>Preparatoria (legalizado).</a:t>
            </a:r>
            <a:endParaRPr lang="es-ES_tradnl" sz="1600" b="1" dirty="0" smtClean="0">
              <a:solidFill>
                <a:srgbClr val="FF0000"/>
              </a:solidFill>
              <a:latin typeface="Avenir LT Std 45 Book" panose="020B0502020203020204" pitchFamily="34" charset="0"/>
            </a:endParaRPr>
          </a:p>
          <a:p>
            <a:pPr marL="914400" lvl="1" indent="-457200" algn="just">
              <a:spcBef>
                <a:spcPct val="20000"/>
              </a:spcBef>
              <a:buFontTx/>
              <a:buAutoNum type="alphaUcPeriod"/>
              <a:defRPr/>
            </a:pPr>
            <a:r>
              <a:rPr lang="es-ES_tradnl" sz="1600" dirty="0" smtClean="0">
                <a:latin typeface="Avenir LT Std 45 Book" panose="020B0502020203020204" pitchFamily="34" charset="0"/>
              </a:rPr>
              <a:t>Certificado total de estudios </a:t>
            </a:r>
            <a:r>
              <a:rPr lang="es-ES_tradnl" sz="1600" dirty="0">
                <a:latin typeface="Avenir LT Std 45 Book" panose="020B0502020203020204" pitchFamily="34" charset="0"/>
              </a:rPr>
              <a:t>del nivel T.S.U.</a:t>
            </a:r>
          </a:p>
          <a:p>
            <a:pPr marL="914400" lvl="1" indent="-457200" algn="just">
              <a:spcBef>
                <a:spcPct val="20000"/>
              </a:spcBef>
              <a:buFontTx/>
              <a:buAutoNum type="alphaUcPeriod"/>
              <a:defRPr/>
            </a:pPr>
            <a:r>
              <a:rPr lang="es-ES_tradnl" sz="1600" dirty="0" smtClean="0">
                <a:latin typeface="Avenir LT Std 45 Book" panose="020B0502020203020204" pitchFamily="34" charset="0"/>
              </a:rPr>
              <a:t>Titulo Profesional del nivel T.S.U.</a:t>
            </a:r>
          </a:p>
          <a:p>
            <a:pPr marL="914400" lvl="1" indent="-457200" algn="just">
              <a:spcBef>
                <a:spcPct val="20000"/>
              </a:spcBef>
              <a:buFontTx/>
              <a:buAutoNum type="alphaUcPeriod"/>
              <a:defRPr/>
            </a:pPr>
            <a:r>
              <a:rPr lang="es-ES_tradnl" sz="1600" dirty="0" smtClean="0">
                <a:latin typeface="Avenir LT Std 45 Book" panose="020B0502020203020204" pitchFamily="34" charset="0"/>
              </a:rPr>
              <a:t>Cédula </a:t>
            </a:r>
            <a:r>
              <a:rPr lang="es-ES_tradnl" sz="1600" dirty="0">
                <a:latin typeface="Avenir LT Std 45 Book" panose="020B0502020203020204" pitchFamily="34" charset="0"/>
              </a:rPr>
              <a:t>Profesional del nivel T.S.U. </a:t>
            </a:r>
            <a:endParaRPr lang="es-ES_tradnl" sz="1600" dirty="0" smtClean="0">
              <a:latin typeface="Avenir LT Std 45 Book" panose="020B0502020203020204" pitchFamily="34" charset="0"/>
            </a:endParaRPr>
          </a:p>
          <a:p>
            <a:pPr marL="457200" indent="-457200" algn="just">
              <a:spcBef>
                <a:spcPct val="20000"/>
              </a:spcBef>
              <a:buFontTx/>
              <a:buAutoNum type="alphaUcPeriod"/>
              <a:defRPr/>
            </a:pPr>
            <a:endParaRPr lang="es-ES_tradnl" sz="1600" dirty="0">
              <a:latin typeface="Avenir LT Std 45 Book" panose="020B0502020203020204" pitchFamily="34" charset="0"/>
            </a:endParaRPr>
          </a:p>
          <a:p>
            <a:pPr algn="just">
              <a:spcBef>
                <a:spcPct val="20000"/>
              </a:spcBef>
              <a:defRPr/>
            </a:pPr>
            <a:r>
              <a:rPr lang="es-ES_tradnl" sz="1600" b="1" dirty="0">
                <a:latin typeface="Avenir LT Std 45 Book" panose="020B0502020203020204" pitchFamily="34" charset="0"/>
              </a:rPr>
              <a:t>NOTA: </a:t>
            </a:r>
            <a:r>
              <a:rPr lang="es-ES_tradnl" sz="1600" dirty="0" smtClean="0">
                <a:latin typeface="Avenir LT Std 45 Book" panose="020B0502020203020204" pitchFamily="34" charset="0"/>
              </a:rPr>
              <a:t>Es importante mencionar que el escaneo del Certificado y Titulo del nivel T.S.U. se subirán por parte del Departamento de Servicios Escolares, por lo que te pedimos subir a la brevedad posible el documento .</a:t>
            </a:r>
            <a:r>
              <a:rPr lang="es-ES_tradnl" sz="1600" dirty="0" err="1" smtClean="0">
                <a:latin typeface="Avenir LT Std 45 Book" panose="020B0502020203020204" pitchFamily="34" charset="0"/>
              </a:rPr>
              <a:t>pdf</a:t>
            </a:r>
            <a:r>
              <a:rPr lang="es-ES_tradnl" sz="1600" dirty="0" smtClean="0">
                <a:latin typeface="Avenir LT Std 45 Book" panose="020B0502020203020204" pitchFamily="34" charset="0"/>
              </a:rPr>
              <a:t> correspondiente a tu Cédula Profesional que obtuviste a través de la plataforma de la Dirección General de Profesiones a mas tardar el día viernes 20 de noviembre del 2020.</a:t>
            </a:r>
            <a:endParaRPr lang="es-ES_tradnl" sz="1600" b="1" dirty="0">
              <a:latin typeface="Avenir LT Std 45 Book" panose="020B0502020203020204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es-ES_tradnl" sz="1600" dirty="0" smtClean="0">
              <a:latin typeface="Avenir LT Std 45 Book" panose="020B0502020203020204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es-ES_tradnl" sz="1150" dirty="0" smtClean="0">
              <a:latin typeface="Avenir LT Std 45 Book" panose="020B0502020203020204" pitchFamily="34" charset="0"/>
            </a:endParaRP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es-ES_tradnl" sz="1200" b="1" dirty="0">
              <a:latin typeface="Avenir LT Std 45 Book" panose="020B0502020203020204" pitchFamily="34" charset="0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301838" y="5517818"/>
            <a:ext cx="502782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dirty="0">
                <a:latin typeface="Avenir LT Std 45 Book" panose="020B0502020203020204" pitchFamily="34" charset="0"/>
              </a:rPr>
              <a:t>Para cualquier aclaración o duda  </a:t>
            </a:r>
            <a:r>
              <a:rPr lang="es-ES" sz="1000" dirty="0" smtClean="0">
                <a:latin typeface="Avenir LT Std 45 Book" panose="020B0502020203020204" pitchFamily="34" charset="0"/>
              </a:rPr>
              <a:t>marcar al </a:t>
            </a:r>
            <a:r>
              <a:rPr lang="es-ES" sz="1000" dirty="0">
                <a:latin typeface="Avenir LT Std 45 Book" panose="020B0502020203020204" pitchFamily="34" charset="0"/>
              </a:rPr>
              <a:t>Departamento de Servicios </a:t>
            </a:r>
            <a:r>
              <a:rPr lang="es-ES" sz="1000" dirty="0" smtClean="0">
                <a:latin typeface="Avenir LT Std 45 Book" panose="020B0502020203020204" pitchFamily="34" charset="0"/>
              </a:rPr>
              <a:t>Escolares.</a:t>
            </a:r>
          </a:p>
          <a:p>
            <a:pPr>
              <a:spcBef>
                <a:spcPct val="50000"/>
              </a:spcBef>
            </a:pPr>
            <a:r>
              <a:rPr lang="es-ES" sz="1000" dirty="0" smtClean="0">
                <a:latin typeface="Avenir LT Std 45 Book" panose="020B0502020203020204" pitchFamily="34" charset="0"/>
              </a:rPr>
              <a:t>Teléfono: 427 1292000  </a:t>
            </a:r>
            <a:r>
              <a:rPr lang="es-ES" sz="1000" dirty="0">
                <a:latin typeface="Avenir LT Std 45 Book" panose="020B0502020203020204" pitchFamily="34" charset="0"/>
              </a:rPr>
              <a:t>Ext.  </a:t>
            </a:r>
            <a:r>
              <a:rPr lang="es-ES" sz="1000" dirty="0" smtClean="0">
                <a:latin typeface="Avenir LT Std 45 Book" panose="020B0502020203020204" pitchFamily="34" charset="0"/>
              </a:rPr>
              <a:t>214, 232 o 261.</a:t>
            </a:r>
            <a:endParaRPr lang="es-ES" sz="1000" dirty="0">
              <a:latin typeface="Avenir LT Std 45 Book" panose="020B0502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35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591071"/>
            <a:ext cx="9144000" cy="72633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s-ES_tradnl" sz="1600" b="1" dirty="0" smtClean="0">
                <a:latin typeface="Avenir LT Std 45 Book" panose="020B0502020203020204" pitchFamily="34" charset="0"/>
              </a:rPr>
              <a:t>REQUIERIMIENTOS DE FOTOGRAFIAS</a:t>
            </a:r>
            <a:endParaRPr lang="es-MX" sz="1600" dirty="0">
              <a:latin typeface="Avenir LT Std 45 Book" panose="020B0502020203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86601" y="1176968"/>
            <a:ext cx="8405211" cy="444178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144000" rIns="144000"/>
          <a:lstStyle/>
          <a:p>
            <a:pPr marL="457200" indent="-457200" algn="just">
              <a:spcBef>
                <a:spcPct val="20000"/>
              </a:spcBef>
              <a:buFont typeface="+mj-lt"/>
              <a:buAutoNum type="alphaUcPeriod"/>
              <a:defRPr/>
            </a:pPr>
            <a:r>
              <a:rPr lang="es-ES_tradnl" sz="1400" dirty="0" smtClean="0">
                <a:latin typeface="Avenir LT Std 45 Book" panose="020B0502020203020204" pitchFamily="34" charset="0"/>
              </a:rPr>
              <a:t>5 </a:t>
            </a:r>
            <a:r>
              <a:rPr lang="es-ES_tradnl" sz="1400" dirty="0">
                <a:latin typeface="Avenir LT Std 45 Book" panose="020B0502020203020204" pitchFamily="34" charset="0"/>
              </a:rPr>
              <a:t>fotografías tamaño</a:t>
            </a:r>
            <a:r>
              <a:rPr lang="es-ES_tradnl" sz="1400" b="1" dirty="0">
                <a:latin typeface="Avenir LT Std 45 Book" panose="020B0502020203020204" pitchFamily="34" charset="0"/>
              </a:rPr>
              <a:t> Infantil</a:t>
            </a:r>
            <a:r>
              <a:rPr lang="es-ES_tradnl" sz="1400" dirty="0">
                <a:latin typeface="Avenir LT Std 45 Book" panose="020B0502020203020204" pitchFamily="34" charset="0"/>
              </a:rPr>
              <a:t>, de frente, blanco y negro, con fondo blanco, con retoque, en papel </a:t>
            </a:r>
            <a:r>
              <a:rPr lang="es-ES_tradnl" sz="1400" dirty="0" smtClean="0">
                <a:latin typeface="Avenir LT Std 45 Book" panose="020B0502020203020204" pitchFamily="34" charset="0"/>
              </a:rPr>
              <a:t>mate, </a:t>
            </a:r>
            <a:r>
              <a:rPr lang="es-ES_tradnl" sz="1400" dirty="0">
                <a:latin typeface="Avenir LT Std 45 Book" panose="020B0502020203020204" pitchFamily="34" charset="0"/>
              </a:rPr>
              <a:t>con adherible, </a:t>
            </a:r>
            <a:r>
              <a:rPr lang="es-ES_tradnl" sz="1400" b="1" dirty="0">
                <a:latin typeface="Avenir LT Std 45 Book" panose="020B0502020203020204" pitchFamily="34" charset="0"/>
              </a:rPr>
              <a:t>NO INSTANTÁNEAS</a:t>
            </a:r>
            <a:r>
              <a:rPr lang="es-ES_tradnl" sz="1400" dirty="0">
                <a:latin typeface="Avenir LT Std 45 Book" panose="020B0502020203020204" pitchFamily="34" charset="0"/>
              </a:rPr>
              <a:t>, con vestimenta formal y recientes, las </a:t>
            </a:r>
            <a:r>
              <a:rPr lang="es-ES_tradnl" sz="1400" dirty="0" smtClean="0">
                <a:latin typeface="Avenir LT Std 45 Book" panose="020B0502020203020204" pitchFamily="34" charset="0"/>
              </a:rPr>
              <a:t>cuales se utilizarán </a:t>
            </a:r>
            <a:r>
              <a:rPr lang="es-ES_tradnl" sz="1400" dirty="0">
                <a:latin typeface="Avenir LT Std 45 Book" panose="020B0502020203020204" pitchFamily="34" charset="0"/>
              </a:rPr>
              <a:t>para los documentos oficiales que emite la </a:t>
            </a:r>
            <a:r>
              <a:rPr lang="es-ES_tradnl" sz="1400" dirty="0" smtClean="0">
                <a:latin typeface="Avenir LT Std 45 Book" panose="020B0502020203020204" pitchFamily="34" charset="0"/>
              </a:rPr>
              <a:t>UTSJR.</a:t>
            </a:r>
          </a:p>
          <a:p>
            <a:pPr algn="just">
              <a:spcBef>
                <a:spcPct val="20000"/>
              </a:spcBef>
              <a:defRPr/>
            </a:pPr>
            <a:endParaRPr lang="es-ES_tradnl" sz="1400" dirty="0" smtClean="0">
              <a:latin typeface="Avenir LT Std 45 Book" panose="020B0502020203020204" pitchFamily="34" charset="0"/>
            </a:endParaRPr>
          </a:p>
          <a:p>
            <a:pPr marL="457200" indent="-457200" algn="just" eaLnBrk="0" hangingPunct="0">
              <a:spcBef>
                <a:spcPct val="20000"/>
              </a:spcBef>
              <a:buFont typeface="+mj-lt"/>
              <a:buAutoNum type="alphaUcPeriod" startAt="2"/>
              <a:defRPr/>
            </a:pPr>
            <a:r>
              <a:rPr lang="es-ES_tradnl" sz="1400" dirty="0" smtClean="0">
                <a:latin typeface="Avenir LT Std 45 Book" panose="020B0502020203020204" pitchFamily="34" charset="0"/>
              </a:rPr>
              <a:t>2 fotografías tamaño </a:t>
            </a:r>
            <a:r>
              <a:rPr lang="es-ES_tradnl" sz="1400" b="1" dirty="0" smtClean="0">
                <a:latin typeface="Avenir LT Std 45 Book" panose="020B0502020203020204" pitchFamily="34" charset="0"/>
              </a:rPr>
              <a:t>Título </a:t>
            </a:r>
            <a:r>
              <a:rPr lang="es-ES_tradnl" sz="1400" dirty="0" smtClean="0">
                <a:latin typeface="Avenir LT Std 45 Book" panose="020B0502020203020204" pitchFamily="34" charset="0"/>
              </a:rPr>
              <a:t>con las mismas características de las tamaño infantil</a:t>
            </a:r>
            <a:r>
              <a:rPr lang="es-ES_tradnl" sz="1400" dirty="0">
                <a:latin typeface="Avenir LT Std 45 Book" panose="020B0502020203020204" pitchFamily="34" charset="0"/>
              </a:rPr>
              <a:t>, las cuales se utilizarán para </a:t>
            </a:r>
            <a:r>
              <a:rPr lang="es-ES_tradnl" sz="1400" dirty="0" smtClean="0">
                <a:latin typeface="Avenir LT Std 45 Book" panose="020B0502020203020204" pitchFamily="34" charset="0"/>
              </a:rPr>
              <a:t>tu título profesional.</a:t>
            </a:r>
          </a:p>
          <a:p>
            <a:pPr marL="457200" indent="-457200" algn="just" eaLnBrk="0" hangingPunct="0">
              <a:spcBef>
                <a:spcPct val="20000"/>
              </a:spcBef>
              <a:buFont typeface="+mj-lt"/>
              <a:buAutoNum type="alphaUcPeriod" startAt="2"/>
              <a:defRPr/>
            </a:pPr>
            <a:endParaRPr lang="es-ES_tradnl" sz="1400" b="1" dirty="0" smtClean="0">
              <a:latin typeface="Avenir LT Std 45 Book" panose="020B0502020203020204" pitchFamily="34" charset="0"/>
            </a:endParaRPr>
          </a:p>
          <a:p>
            <a:pPr marL="457200" indent="-457200" algn="just" eaLnBrk="0" hangingPunct="0">
              <a:spcBef>
                <a:spcPct val="20000"/>
              </a:spcBef>
              <a:defRPr/>
            </a:pPr>
            <a:r>
              <a:rPr lang="es-ES_tradnl" sz="1400" b="1" dirty="0" smtClean="0">
                <a:latin typeface="Avenir LT Std 45 Book" panose="020B0502020203020204" pitchFamily="34" charset="0"/>
              </a:rPr>
              <a:t>	NOTA 1: Foto Estudio Esparza</a:t>
            </a:r>
            <a:r>
              <a:rPr lang="es-ES_tradnl" sz="1400" dirty="0" smtClean="0">
                <a:latin typeface="Avenir LT Std 45 Book" panose="020B0502020203020204" pitchFamily="34" charset="0"/>
              </a:rPr>
              <a:t> ofrecerá a todos los estudiantes un paquete que incluye 4 fotografías tamaño título y 6 tamaño infantil, por un precio de $450.00, los jefes de grupo deberán concertar citas para fotografías grupales con José Ramón Navarrete al teléfono 4272898065 o acudir al estudio en Calle 5 de Mayo No. 1A, Col. Centro, San Juan del Río, </a:t>
            </a:r>
            <a:r>
              <a:rPr lang="es-ES_tradnl" sz="1400" dirty="0" err="1" smtClean="0">
                <a:latin typeface="Avenir LT Std 45 Book" panose="020B0502020203020204" pitchFamily="34" charset="0"/>
              </a:rPr>
              <a:t>Qro</a:t>
            </a:r>
            <a:r>
              <a:rPr lang="es-ES_tradnl" sz="1400" dirty="0" smtClean="0">
                <a:latin typeface="Avenir LT Std 45 Book" panose="020B0502020203020204" pitchFamily="34" charset="0"/>
              </a:rPr>
              <a:t>.</a:t>
            </a:r>
          </a:p>
          <a:p>
            <a:pPr marL="457200" indent="-457200" algn="just" eaLnBrk="0" hangingPunct="0">
              <a:spcBef>
                <a:spcPct val="20000"/>
              </a:spcBef>
              <a:defRPr/>
            </a:pPr>
            <a:endParaRPr lang="es-ES_tradnl" sz="1400" dirty="0">
              <a:latin typeface="Avenir LT Std 45 Book" panose="020B0502020203020204" pitchFamily="34" charset="0"/>
            </a:endParaRPr>
          </a:p>
          <a:p>
            <a:pPr marL="457200" indent="-457200" algn="just" eaLnBrk="0" hangingPunct="0">
              <a:spcBef>
                <a:spcPct val="20000"/>
              </a:spcBef>
              <a:defRPr/>
            </a:pPr>
            <a:r>
              <a:rPr lang="es-ES_tradnl" sz="1400" b="1" dirty="0" smtClean="0">
                <a:latin typeface="Avenir LT Std 45 Book" panose="020B0502020203020204" pitchFamily="34" charset="0"/>
              </a:rPr>
              <a:t>	</a:t>
            </a:r>
            <a:r>
              <a:rPr lang="es-ES_tradnl" sz="1400" b="1" i="1" u="sng" dirty="0" smtClean="0">
                <a:latin typeface="Avenir LT Std 45 Book" panose="020B0502020203020204" pitchFamily="34" charset="0"/>
              </a:rPr>
              <a:t>NOTA 2: </a:t>
            </a:r>
            <a:r>
              <a:rPr lang="es-ES_tradnl" sz="1400" b="1" i="1" u="sng" dirty="0">
                <a:latin typeface="Avenir LT Std 45 Book" panose="020B0502020203020204" pitchFamily="34" charset="0"/>
              </a:rPr>
              <a:t>Foto Estudio Esparza </a:t>
            </a:r>
            <a:r>
              <a:rPr lang="es-ES_tradnl" sz="1400" b="1" i="1" u="sng" dirty="0" smtClean="0">
                <a:latin typeface="Avenir LT Std 45 Book" panose="020B0502020203020204" pitchFamily="34" charset="0"/>
              </a:rPr>
              <a:t>será responsable de entregar directamente las fotografías al Departamento de Servicios Escolares, esto con el propósito de evitar que tú te desplaces a la Institución, ya que por motivos de la pandemia no se permite el acceso a los estudiantes, las fotografías sobrantes se conservarán en tu expediente y la fecha de entrega de dichas fotografías, será el día lunes 30 de noviembre de 2020, por lo que es urgente programes tu visita a la foto estudio para las tomas fotográficas y realizarlas a mas tardar el día vienes 20 de noviembre del 2020.</a:t>
            </a:r>
            <a:endParaRPr lang="es-ES_tradnl" sz="1400" b="1" i="1" u="sng" dirty="0">
              <a:latin typeface="Avenir LT Std 45 Book" panose="020B0502020203020204" pitchFamily="34" charset="0"/>
            </a:endParaRPr>
          </a:p>
          <a:p>
            <a:pPr marL="457200" indent="-457200" algn="just" eaLnBrk="0" hangingPunct="0">
              <a:spcBef>
                <a:spcPct val="20000"/>
              </a:spcBef>
              <a:defRPr/>
            </a:pPr>
            <a:endParaRPr lang="es-ES_tradnl" sz="1400" dirty="0">
              <a:latin typeface="Avenir LT Std 45 Book" panose="020B0502020203020204" pitchFamily="34" charset="0"/>
            </a:endParaRP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es-ES_tradnl" sz="1200" b="1" dirty="0">
              <a:latin typeface="Avenir LT Std 45 Book" panose="020B0502020203020204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43320" y="5723471"/>
            <a:ext cx="502782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dirty="0">
                <a:latin typeface="Avenir LT Std 45 Book" panose="020B0502020203020204" pitchFamily="34" charset="0"/>
              </a:rPr>
              <a:t>Para cualquier aclaración o duda  marcar al Departamento de Servicios Escolares.</a:t>
            </a:r>
          </a:p>
          <a:p>
            <a:pPr>
              <a:spcBef>
                <a:spcPct val="50000"/>
              </a:spcBef>
            </a:pPr>
            <a:r>
              <a:rPr lang="es-ES" sz="1000" dirty="0">
                <a:latin typeface="Avenir LT Std 45 Book" panose="020B0502020203020204" pitchFamily="34" charset="0"/>
              </a:rPr>
              <a:t>Teléfono: 427 1292000  Ext.  214, 232 o 261.</a:t>
            </a:r>
          </a:p>
        </p:txBody>
      </p:sp>
    </p:spTree>
    <p:extLst>
      <p:ext uri="{BB962C8B-B14F-4D97-AF65-F5344CB8AC3E}">
        <p14:creationId xmlns:p14="http://schemas.microsoft.com/office/powerpoint/2010/main" val="320511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7915" y="739299"/>
            <a:ext cx="7607435" cy="726333"/>
          </a:xfrm>
        </p:spPr>
        <p:txBody>
          <a:bodyPr>
            <a:normAutofit fontScale="90000"/>
          </a:bodyPr>
          <a:lstStyle/>
          <a:p>
            <a:pPr algn="ctr" eaLnBrk="0" hangingPunct="0">
              <a:lnSpc>
                <a:spcPct val="150000"/>
              </a:lnSpc>
            </a:pPr>
            <a:r>
              <a:rPr lang="es-ES_tradnl" sz="2000" b="1" dirty="0" smtClean="0">
                <a:latin typeface="Avenir LT Std 45 Book" panose="020B0502020203020204" pitchFamily="34" charset="0"/>
              </a:rPr>
              <a:t>GUÍA </a:t>
            </a:r>
            <a:r>
              <a:rPr lang="es-ES_tradnl" sz="2000" b="1" dirty="0">
                <a:latin typeface="Avenir LT Std 45 Book" panose="020B0502020203020204" pitchFamily="34" charset="0"/>
              </a:rPr>
              <a:t>DE </a:t>
            </a:r>
            <a:r>
              <a:rPr lang="es-ES_tradnl" sz="2000" b="1" dirty="0" smtClean="0">
                <a:latin typeface="Avenir LT Std 45 Book" panose="020B0502020203020204" pitchFamily="34" charset="0"/>
              </a:rPr>
              <a:t>13  </a:t>
            </a:r>
            <a:r>
              <a:rPr lang="es-ES_tradnl" sz="2000" b="1" dirty="0">
                <a:latin typeface="Avenir LT Std 45 Book" panose="020B0502020203020204" pitchFamily="34" charset="0"/>
              </a:rPr>
              <a:t>PASOS PARA REALIZAR EL TRÁMITE DE TITULACIÓN</a:t>
            </a:r>
            <a:r>
              <a:rPr lang="es-ES_tradnl" sz="2800" b="1" u="sng" dirty="0">
                <a:solidFill>
                  <a:schemeClr val="tx2"/>
                </a:solidFill>
                <a:latin typeface="Avenir LT Std 45 Book" panose="020B0502020203020204" pitchFamily="34" charset="0"/>
              </a:rPr>
              <a:t/>
            </a:r>
            <a:br>
              <a:rPr lang="es-ES_tradnl" sz="2800" b="1" u="sng" dirty="0">
                <a:solidFill>
                  <a:schemeClr val="tx2"/>
                </a:solidFill>
                <a:latin typeface="Avenir LT Std 45 Book" panose="020B0502020203020204" pitchFamily="34" charset="0"/>
              </a:rPr>
            </a:br>
            <a:endParaRPr lang="es-MX" dirty="0">
              <a:latin typeface="Avenir LT Std 45 Book" panose="020B0502020203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28624" y="1211648"/>
            <a:ext cx="8286751" cy="4797265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lvl="0" indent="-457200" algn="just" eaLnBrk="0" hangingPunct="0">
              <a:buFont typeface="+mj-lt"/>
              <a:buAutoNum type="arabicPeriod"/>
              <a:tabLst>
                <a:tab pos="457200" algn="l"/>
              </a:tabLst>
              <a:defRPr/>
            </a:pPr>
            <a:endParaRPr lang="es-ES_tradnl" sz="1400" dirty="0" smtClean="0">
              <a:latin typeface="Avenir LT Std 45 Book" panose="020B0502020203020204" pitchFamily="34" charset="0"/>
            </a:endParaRPr>
          </a:p>
          <a:p>
            <a:pPr marL="457200" lvl="0" indent="-457200" algn="just" eaLnBrk="0" hangingPunct="0">
              <a:buFont typeface="+mj-lt"/>
              <a:buAutoNum type="arabicPeriod"/>
              <a:tabLst>
                <a:tab pos="457200" algn="l"/>
              </a:tabLst>
              <a:defRPr/>
            </a:pPr>
            <a:r>
              <a:rPr lang="es-ES_tradnl" sz="1400" dirty="0" smtClean="0">
                <a:latin typeface="Avenir LT Std 45 Book" panose="020B0502020203020204" pitchFamily="34" charset="0"/>
              </a:rPr>
              <a:t>Subir a tu portal de alumno en tiempo y forma los documentos oficiales y la cédula profesional electrónica del nivel T.S.U., así mismo que la foto estudio acuda al Departamento de Servicios Escolares para hacer la entrega de tus fotografías.</a:t>
            </a:r>
          </a:p>
          <a:p>
            <a:pPr marL="457200" lvl="0" indent="-457200" algn="just" eaLnBrk="0" hangingPunct="0">
              <a:buFont typeface="+mj-lt"/>
              <a:buAutoNum type="arabicPeriod"/>
              <a:tabLst>
                <a:tab pos="457200" algn="l"/>
              </a:tabLst>
              <a:defRPr/>
            </a:pPr>
            <a:endParaRPr lang="es-MX" sz="1400" dirty="0" smtClean="0">
              <a:latin typeface="Avenir LT Std 45 Book" panose="020B0502020203020204" pitchFamily="34" charset="0"/>
            </a:endParaRPr>
          </a:p>
          <a:p>
            <a:pPr marL="457200" lvl="0" indent="-457200" algn="just" eaLnBrk="0" hangingPunct="0">
              <a:buFont typeface="+mj-lt"/>
              <a:buAutoNum type="arabicPeriod"/>
              <a:tabLst>
                <a:tab pos="457200" algn="l"/>
              </a:tabLst>
              <a:defRPr/>
            </a:pPr>
            <a:r>
              <a:rPr lang="es-ES_tradnl" sz="1400" dirty="0" smtClean="0">
                <a:latin typeface="Avenir LT Std 45 Book" panose="020B0502020203020204" pitchFamily="34" charset="0"/>
              </a:rPr>
              <a:t>Una vez definido el lugar para tu estadía, (a más tardar el 04 de diciembre de 2020), deberás ingresar al Portal del Alumno en el menú </a:t>
            </a:r>
            <a:r>
              <a:rPr lang="es-ES_tradnl" sz="1400" b="1" dirty="0" smtClean="0">
                <a:latin typeface="Avenir LT Std 45 Book" panose="020B0502020203020204" pitchFamily="34" charset="0"/>
              </a:rPr>
              <a:t>Estadías</a:t>
            </a:r>
            <a:r>
              <a:rPr lang="es-ES_tradnl" sz="1400" dirty="0" smtClean="0">
                <a:latin typeface="Avenir LT Std 45 Book" panose="020B0502020203020204" pitchFamily="34" charset="0"/>
              </a:rPr>
              <a:t> para capturar la información referente a la empresa de tu Estadía, </a:t>
            </a:r>
            <a:r>
              <a:rPr lang="es-MX" sz="1400" dirty="0" smtClean="0">
                <a:latin typeface="Avenir LT Std 45 Book" panose="020B0502020203020204" pitchFamily="34" charset="0"/>
              </a:rPr>
              <a:t>cuando hayas </a:t>
            </a:r>
            <a:r>
              <a:rPr lang="es-MX" sz="1400" dirty="0">
                <a:latin typeface="Avenir LT Std 45 Book" panose="020B0502020203020204" pitchFamily="34" charset="0"/>
              </a:rPr>
              <a:t>terminado </a:t>
            </a:r>
            <a:r>
              <a:rPr lang="es-MX" sz="1400" dirty="0" smtClean="0">
                <a:latin typeface="Avenir LT Std 45 Book" panose="020B0502020203020204" pitchFamily="34" charset="0"/>
              </a:rPr>
              <a:t>dar </a:t>
            </a:r>
            <a:r>
              <a:rPr lang="es-MX" sz="1400" dirty="0">
                <a:latin typeface="Avenir LT Std 45 Book" panose="020B0502020203020204" pitchFamily="34" charset="0"/>
              </a:rPr>
              <a:t>clic en </a:t>
            </a:r>
            <a:r>
              <a:rPr lang="es-MX" sz="1400" dirty="0" smtClean="0">
                <a:latin typeface="Avenir LT Std 45 Book" panose="020B0502020203020204" pitchFamily="34" charset="0"/>
              </a:rPr>
              <a:t>GUARDAR</a:t>
            </a:r>
            <a:r>
              <a:rPr lang="es-ES_tradnl" sz="1400" dirty="0" smtClean="0">
                <a:latin typeface="Avenir LT Std 45 Book" panose="020B0502020203020204" pitchFamily="34" charset="0"/>
              </a:rPr>
              <a:t>.</a:t>
            </a:r>
          </a:p>
          <a:p>
            <a:pPr marL="457200" lvl="0" indent="-457200" algn="just" eaLnBrk="0" hangingPunct="0">
              <a:buFont typeface="+mj-lt"/>
              <a:buAutoNum type="arabicPeriod"/>
              <a:tabLst>
                <a:tab pos="457200" algn="l"/>
              </a:tabLst>
              <a:defRPr/>
            </a:pPr>
            <a:endParaRPr lang="es-ES_tradnl" sz="1400" dirty="0" smtClean="0">
              <a:latin typeface="Avenir LT Std 45 Book" panose="020B0502020203020204" pitchFamily="34" charset="0"/>
            </a:endParaRPr>
          </a:p>
          <a:p>
            <a:pPr marL="457200" lvl="0" indent="-457200" algn="just" eaLnBrk="0" hangingPunct="0">
              <a:buFont typeface="+mj-lt"/>
              <a:buAutoNum type="arabicPeriod"/>
              <a:tabLst>
                <a:tab pos="457200" algn="l"/>
              </a:tabLst>
              <a:defRPr/>
            </a:pPr>
            <a:r>
              <a:rPr lang="es-ES_tradnl" sz="1400" dirty="0" smtClean="0">
                <a:latin typeface="Avenir LT Std 45 Book" panose="020B0502020203020204" pitchFamily="34" charset="0"/>
              </a:rPr>
              <a:t>En cuanto tu Asesor de Estadía apruebe la información que ingresaste, se podrá generar la carta de presentación que recibirás vía email o presencial según corresponda. </a:t>
            </a:r>
          </a:p>
          <a:p>
            <a:pPr marL="457200" lvl="0" indent="-457200" algn="just" eaLnBrk="0" hangingPunct="0">
              <a:buFont typeface="+mj-lt"/>
              <a:buAutoNum type="arabicPeriod"/>
              <a:tabLst>
                <a:tab pos="457200" algn="l"/>
              </a:tabLst>
              <a:defRPr/>
            </a:pPr>
            <a:endParaRPr lang="es-MX" sz="1400" dirty="0" smtClean="0">
              <a:latin typeface="Avenir LT Std 45 Book" panose="020B0502020203020204" pitchFamily="34" charset="0"/>
            </a:endParaRPr>
          </a:p>
          <a:p>
            <a:pPr marL="457200" lvl="0" indent="-457200" algn="just" eaLnBrk="0" hangingPunct="0">
              <a:buFont typeface="+mj-lt"/>
              <a:buAutoNum type="arabicPeriod"/>
              <a:tabLst>
                <a:tab pos="457200" algn="l"/>
              </a:tabLst>
              <a:defRPr/>
            </a:pPr>
            <a:r>
              <a:rPr lang="es-ES_tradnl" sz="1400" dirty="0" smtClean="0">
                <a:latin typeface="Avenir LT Std 45 Book" panose="020B0502020203020204" pitchFamily="34" charset="0"/>
              </a:rPr>
              <a:t>Complementar los datos de la empresa en el mismo apartado de Estadías de tu Portal de Alumno, a partir de ese momento, tu Asesor de Estadía será el encargado de dar seguimiento a tu proyecto.</a:t>
            </a:r>
          </a:p>
          <a:p>
            <a:pPr marL="457200" lvl="0" indent="-457200" algn="just" eaLnBrk="0" hangingPunct="0">
              <a:buFont typeface="+mj-lt"/>
              <a:buAutoNum type="arabicPeriod"/>
              <a:tabLst>
                <a:tab pos="457200" algn="l"/>
              </a:tabLst>
              <a:defRPr/>
            </a:pPr>
            <a:endParaRPr lang="es-MX" sz="1400" dirty="0" smtClean="0">
              <a:latin typeface="Avenir LT Std 45 Book" panose="020B0502020203020204" pitchFamily="34" charset="0"/>
            </a:endParaRPr>
          </a:p>
          <a:p>
            <a:pPr marL="457200" lvl="0" indent="-457200" algn="just" eaLnBrk="0" hangingPunct="0">
              <a:buFont typeface="+mj-lt"/>
              <a:buAutoNum type="arabicPeriod"/>
              <a:tabLst>
                <a:tab pos="457200" algn="l"/>
              </a:tabLst>
              <a:defRPr/>
            </a:pPr>
            <a:r>
              <a:rPr lang="es-ES_tradnl" sz="1400" dirty="0" smtClean="0">
                <a:latin typeface="Avenir LT Std 45 Book" panose="020B0502020203020204" pitchFamily="34" charset="0"/>
              </a:rPr>
              <a:t>Concluir satisfactoriamente el proyecto de estadía, correspondiente al 11º cuatrimestre.</a:t>
            </a:r>
          </a:p>
          <a:p>
            <a:pPr marL="457200" lvl="0" indent="-457200" algn="just" eaLnBrk="0" hangingPunct="0">
              <a:buFont typeface="+mj-lt"/>
              <a:buAutoNum type="arabicPeriod"/>
              <a:tabLst>
                <a:tab pos="457200" algn="l"/>
              </a:tabLst>
              <a:defRPr/>
            </a:pPr>
            <a:endParaRPr lang="es-MX" sz="1400" dirty="0" smtClean="0">
              <a:latin typeface="Avenir LT Std 45 Book" panose="020B0502020203020204" pitchFamily="34" charset="0"/>
            </a:endParaRPr>
          </a:p>
          <a:p>
            <a:pPr marL="457200" indent="-457200" algn="just" eaLnBrk="0" hangingPunct="0">
              <a:buFont typeface="+mj-lt"/>
              <a:buAutoNum type="arabicPeriod"/>
              <a:defRPr/>
            </a:pPr>
            <a:r>
              <a:rPr lang="es-ES_tradnl" sz="1400" dirty="0" smtClean="0">
                <a:latin typeface="Avenir LT Std 45 Book" panose="020B0502020203020204" pitchFamily="34" charset="0"/>
              </a:rPr>
              <a:t>Descargar del Portal del Alumno el recibo de pago por concepto de Trámite de Titulación, ingresando al </a:t>
            </a:r>
            <a:r>
              <a:rPr lang="es-ES_tradnl" sz="1400" b="1" dirty="0" smtClean="0">
                <a:latin typeface="Avenir LT Std 45 Book" panose="020B0502020203020204" pitchFamily="34" charset="0"/>
              </a:rPr>
              <a:t>menú Pagos en línea -&gt; Otros pagos -&gt; Elegir el concepto “TRAMITE DE TITULACIÓN Y CÉDULA PROFESIONAL ING. (SJR)” </a:t>
            </a:r>
            <a:r>
              <a:rPr lang="es-ES_tradnl" sz="1400" dirty="0" smtClean="0">
                <a:latin typeface="Avenir LT Std 45 Book" panose="020B0502020203020204" pitchFamily="34" charset="0"/>
              </a:rPr>
              <a:t>y realizar el pago en el banco autorizado.</a:t>
            </a:r>
            <a:endParaRPr lang="es-ES_tradnl" sz="1400" dirty="0">
              <a:latin typeface="Avenir LT Std 45 Book" panose="020B0502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21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7915" y="484210"/>
            <a:ext cx="7607435" cy="72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es-ES_tradnl" sz="1100" b="1" dirty="0">
              <a:latin typeface="Avenir LT Std 45 Book" panose="020B0502020203020204" pitchFamily="34" charset="0"/>
            </a:endParaRPr>
          </a:p>
          <a:p>
            <a:pPr algn="ctr" eaLnBrk="0" hangingPunct="0"/>
            <a:r>
              <a:rPr lang="es-ES_tradnl" sz="1800" b="1" dirty="0" smtClean="0">
                <a:latin typeface="Avenir LT Std 45 Book" panose="020B0502020203020204" pitchFamily="34" charset="0"/>
              </a:rPr>
              <a:t>GUÍA DE 13  PASOS </a:t>
            </a:r>
            <a:r>
              <a:rPr lang="es-ES_tradnl" sz="1800" b="1" dirty="0">
                <a:latin typeface="Avenir LT Std 45 Book" panose="020B0502020203020204" pitchFamily="34" charset="0"/>
              </a:rPr>
              <a:t>PARA REALIZAR EL TRÁMITE DE </a:t>
            </a:r>
            <a:r>
              <a:rPr lang="es-ES_tradnl" sz="1800" b="1" dirty="0" smtClean="0">
                <a:latin typeface="Avenir LT Std 45 Book" panose="020B0502020203020204" pitchFamily="34" charset="0"/>
              </a:rPr>
              <a:t>TITULACIÓN</a:t>
            </a:r>
            <a:endParaRPr lang="es-ES_tradnl" sz="1800" b="1" u="sng" dirty="0">
              <a:latin typeface="Avenir LT Std 45 Book" panose="020B0502020203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71488" y="1210544"/>
            <a:ext cx="8215311" cy="4718770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lvl="0" indent="-342900" algn="just" eaLnBrk="0" hangingPunct="0">
              <a:buFont typeface="+mj-lt"/>
              <a:buAutoNum type="arabicPeriod" startAt="7"/>
              <a:tabLst>
                <a:tab pos="457200" algn="l"/>
              </a:tabLst>
              <a:defRPr/>
            </a:pPr>
            <a:r>
              <a:rPr lang="es-MX" sz="1400" dirty="0" smtClean="0">
                <a:latin typeface="Avenir LT Std 45 Book" panose="020B0502020203020204" pitchFamily="34" charset="0"/>
              </a:rPr>
              <a:t>Responder </a:t>
            </a:r>
            <a:r>
              <a:rPr lang="es-MX" sz="1400" dirty="0">
                <a:latin typeface="Avenir LT Std 45 Book" panose="020B0502020203020204" pitchFamily="34" charset="0"/>
              </a:rPr>
              <a:t>y entregar la encuesta de Egresado en la Dirección de Vinculación (Coordinación de Relaciones con el Sector Productivo</a:t>
            </a:r>
            <a:r>
              <a:rPr lang="es-MX" sz="1400" dirty="0" smtClean="0">
                <a:latin typeface="Avenir LT Std 45 Book" panose="020B0502020203020204" pitchFamily="34" charset="0"/>
              </a:rPr>
              <a:t>).</a:t>
            </a:r>
          </a:p>
          <a:p>
            <a:pPr marL="342900" lvl="0" indent="-342900" algn="just" eaLnBrk="0" hangingPunct="0">
              <a:buFont typeface="+mj-lt"/>
              <a:buAutoNum type="arabicPeriod" startAt="7"/>
              <a:tabLst>
                <a:tab pos="457200" algn="l"/>
              </a:tabLst>
              <a:defRPr/>
            </a:pPr>
            <a:endParaRPr lang="es-MX" sz="1400" dirty="0">
              <a:latin typeface="Avenir LT Std 45 Book" panose="020B0502020203020204" pitchFamily="34" charset="0"/>
            </a:endParaRPr>
          </a:p>
          <a:p>
            <a:pPr marL="342900" lvl="0" indent="-342900" algn="just" eaLnBrk="0" hangingPunct="0">
              <a:buFont typeface="+mj-lt"/>
              <a:buAutoNum type="arabicPeriod" startAt="7"/>
              <a:tabLst>
                <a:tab pos="457200" algn="l"/>
              </a:tabLst>
              <a:defRPr/>
            </a:pPr>
            <a:r>
              <a:rPr lang="es-MX" sz="1400" dirty="0" smtClean="0">
                <a:latin typeface="Avenir LT Std 45 Book" panose="020B0502020203020204" pitchFamily="34" charset="0"/>
              </a:rPr>
              <a:t>Por motivos de la contingencia sanitaria la donación del </a:t>
            </a:r>
            <a:r>
              <a:rPr lang="es-MX" sz="1400" dirty="0">
                <a:latin typeface="Avenir LT Std 45 Book" panose="020B0502020203020204" pitchFamily="34" charset="0"/>
              </a:rPr>
              <a:t>libro </a:t>
            </a:r>
            <a:r>
              <a:rPr lang="es-MX" sz="1400" dirty="0" smtClean="0">
                <a:latin typeface="Avenir LT Std 45 Book" panose="020B0502020203020204" pitchFamily="34" charset="0"/>
              </a:rPr>
              <a:t>a la UTSJR a través del Departamento </a:t>
            </a:r>
            <a:r>
              <a:rPr lang="es-MX" sz="1400" dirty="0">
                <a:latin typeface="Avenir LT Std 45 Book" panose="020B0502020203020204" pitchFamily="34" charset="0"/>
              </a:rPr>
              <a:t>de Servicios Bibliotecarios </a:t>
            </a:r>
            <a:r>
              <a:rPr lang="es-MX" sz="1400" dirty="0" smtClean="0">
                <a:latin typeface="Avenir LT Std 45 Book" panose="020B0502020203020204" pitchFamily="34" charset="0"/>
              </a:rPr>
              <a:t>queda suspendido hasta nuevo aviso.</a:t>
            </a:r>
          </a:p>
          <a:p>
            <a:pPr marL="342900" lvl="0" indent="-342900" algn="just" eaLnBrk="0" hangingPunct="0">
              <a:buFont typeface="+mj-lt"/>
              <a:buAutoNum type="arabicPeriod" startAt="7"/>
              <a:tabLst>
                <a:tab pos="457200" algn="l"/>
              </a:tabLst>
              <a:defRPr/>
            </a:pPr>
            <a:endParaRPr lang="es-MX" sz="1400" dirty="0">
              <a:latin typeface="Avenir LT Std 45 Book" panose="020B0502020203020204" pitchFamily="34" charset="0"/>
            </a:endParaRPr>
          </a:p>
          <a:p>
            <a:pPr marL="342900" lvl="0" indent="-342900" algn="just" eaLnBrk="0" hangingPunct="0">
              <a:buFont typeface="+mj-lt"/>
              <a:buAutoNum type="arabicPeriod" startAt="7"/>
              <a:tabLst>
                <a:tab pos="457200" algn="l"/>
              </a:tabLst>
              <a:defRPr/>
            </a:pPr>
            <a:r>
              <a:rPr lang="es-MX" sz="1400" dirty="0" smtClean="0">
                <a:latin typeface="Avenir LT Std 45 Book" panose="020B0502020203020204" pitchFamily="34" charset="0"/>
              </a:rPr>
              <a:t>Verificar </a:t>
            </a:r>
            <a:r>
              <a:rPr lang="es-MX" sz="1400" dirty="0">
                <a:latin typeface="Avenir LT Std 45 Book" panose="020B0502020203020204" pitchFamily="34" charset="0"/>
              </a:rPr>
              <a:t>en el Portal del Alumno, que no tengas adeudos de documentación oficial, materiales de almacén, material bibliográfico, encuestas por contestar, pagos, </a:t>
            </a:r>
            <a:r>
              <a:rPr lang="es-MX" sz="1400" dirty="0" smtClean="0">
                <a:latin typeface="Avenir LT Std 45 Book" panose="020B0502020203020204" pitchFamily="34" charset="0"/>
              </a:rPr>
              <a:t>etc.</a:t>
            </a:r>
          </a:p>
          <a:p>
            <a:pPr marL="342900" lvl="0" indent="-342900" algn="just" eaLnBrk="0" hangingPunct="0">
              <a:buFont typeface="+mj-lt"/>
              <a:buAutoNum type="arabicPeriod" startAt="7"/>
              <a:tabLst>
                <a:tab pos="457200" algn="l"/>
              </a:tabLst>
              <a:defRPr/>
            </a:pPr>
            <a:endParaRPr lang="es-MX" sz="1400" dirty="0" smtClean="0">
              <a:latin typeface="Avenir LT Std 45 Book" panose="020B0502020203020204" pitchFamily="34" charset="0"/>
            </a:endParaRPr>
          </a:p>
          <a:p>
            <a:pPr marL="342900" lvl="0" indent="-342900" algn="just" eaLnBrk="0" hangingPunct="0">
              <a:buFont typeface="+mj-lt"/>
              <a:buAutoNum type="arabicPeriod" startAt="7"/>
              <a:tabLst>
                <a:tab pos="457200" algn="l"/>
              </a:tabLst>
              <a:defRPr/>
            </a:pPr>
            <a:r>
              <a:rPr lang="es-MX" sz="1400" dirty="0" smtClean="0">
                <a:latin typeface="Avenir LT Std 45 Book" panose="020B0502020203020204" pitchFamily="34" charset="0"/>
              </a:rPr>
              <a:t>Una </a:t>
            </a:r>
            <a:r>
              <a:rPr lang="es-MX" sz="1400" dirty="0">
                <a:latin typeface="Avenir LT Std 45 Book" panose="020B0502020203020204" pitchFamily="34" charset="0"/>
              </a:rPr>
              <a:t>vez aprobada la Memoria de Estadía por parte del Asesor, deberás </a:t>
            </a:r>
            <a:r>
              <a:rPr lang="es-MX" sz="1400" dirty="0" smtClean="0">
                <a:latin typeface="Avenir LT Std 45 Book" panose="020B0502020203020204" pitchFamily="34" charset="0"/>
              </a:rPr>
              <a:t>ingresar a: </a:t>
            </a:r>
            <a:r>
              <a:rPr lang="es-MX" sz="1400" b="1" dirty="0">
                <a:latin typeface="Avenir LT Std 45 Book" panose="020B0502020203020204" pitchFamily="34" charset="0"/>
              </a:rPr>
              <a:t>Portal del Alumno </a:t>
            </a:r>
            <a:r>
              <a:rPr lang="es-MX" sz="1400" b="1" dirty="0" smtClean="0">
                <a:latin typeface="Avenir LT Std 45 Book" panose="020B0502020203020204" pitchFamily="34" charset="0"/>
              </a:rPr>
              <a:t>-&gt;Académicos </a:t>
            </a:r>
            <a:r>
              <a:rPr lang="es-MX" sz="1400" b="1" dirty="0">
                <a:latin typeface="Avenir LT Std 45 Book" panose="020B0502020203020204" pitchFamily="34" charset="0"/>
              </a:rPr>
              <a:t>-&gt;Estadías -&gt;</a:t>
            </a:r>
            <a:r>
              <a:rPr lang="es-MX" sz="1400" dirty="0" smtClean="0">
                <a:latin typeface="Avenir LT Std 45 Book" panose="020B0502020203020204" pitchFamily="34" charset="0"/>
              </a:rPr>
              <a:t> en donde encontraras un documento en formato .</a:t>
            </a:r>
            <a:r>
              <a:rPr lang="es-MX" sz="1400" dirty="0" err="1" smtClean="0">
                <a:latin typeface="Avenir LT Std 45 Book" panose="020B0502020203020204" pitchFamily="34" charset="0"/>
              </a:rPr>
              <a:t>pdf</a:t>
            </a:r>
            <a:r>
              <a:rPr lang="es-MX" sz="1400" dirty="0" smtClean="0">
                <a:latin typeface="Avenir LT Std 45 Book" panose="020B0502020203020204" pitchFamily="34" charset="0"/>
              </a:rPr>
              <a:t> descargable con el nombre de </a:t>
            </a:r>
            <a:r>
              <a:rPr lang="es-MX" sz="1400" b="1" dirty="0" smtClean="0">
                <a:latin typeface="Avenir LT Std 45 Book" panose="020B0502020203020204" pitchFamily="34" charset="0"/>
              </a:rPr>
              <a:t>Manual Alumno, </a:t>
            </a:r>
            <a:r>
              <a:rPr lang="es-MX" sz="1400" dirty="0" smtClean="0">
                <a:latin typeface="Avenir LT Std 45 Book" panose="020B0502020203020204" pitchFamily="34" charset="0"/>
              </a:rPr>
              <a:t>en el cual se describe paso a paso el proceso de titulación electrónica, el cual deberás seguir puntualmente para que al termino de la misma se generen satisfactoriamente los siguientes documentos:</a:t>
            </a:r>
          </a:p>
          <a:p>
            <a:pPr marL="342900" lvl="0" indent="-342900" algn="just" eaLnBrk="0" hangingPunct="0">
              <a:buFont typeface="+mj-lt"/>
              <a:buAutoNum type="arabicPeriod" startAt="7"/>
              <a:tabLst>
                <a:tab pos="457200" algn="l"/>
              </a:tabLst>
              <a:defRPr/>
            </a:pPr>
            <a:endParaRPr lang="es-MX" sz="1400" dirty="0">
              <a:latin typeface="Avenir LT Std 45 Book" panose="020B0502020203020204" pitchFamily="34" charset="0"/>
            </a:endParaRPr>
          </a:p>
          <a:p>
            <a:pPr lvl="2" algn="just" eaLnBrk="0" hangingPunct="0">
              <a:defRPr/>
            </a:pPr>
            <a:r>
              <a:rPr lang="es-MX" sz="1400" dirty="0">
                <a:latin typeface="Avenir LT Std 45 Book" panose="020B0502020203020204" pitchFamily="34" charset="0"/>
              </a:rPr>
              <a:t>a) Oficio de Autorización y Aprobación </a:t>
            </a:r>
            <a:r>
              <a:rPr lang="es-MX" sz="1400" dirty="0" smtClean="0">
                <a:latin typeface="Avenir LT Std 45 Book" panose="020B0502020203020204" pitchFamily="34" charset="0"/>
              </a:rPr>
              <a:t>de la </a:t>
            </a:r>
            <a:r>
              <a:rPr lang="es-MX" sz="1400" dirty="0">
                <a:latin typeface="Avenir LT Std 45 Book" panose="020B0502020203020204" pitchFamily="34" charset="0"/>
              </a:rPr>
              <a:t>Memoria de Estadía.</a:t>
            </a:r>
          </a:p>
          <a:p>
            <a:pPr lvl="2" algn="just" eaLnBrk="0" hangingPunct="0">
              <a:defRPr/>
            </a:pPr>
            <a:r>
              <a:rPr lang="es-MX" sz="1400" dirty="0">
                <a:latin typeface="Avenir LT Std 45 Book" panose="020B0502020203020204" pitchFamily="34" charset="0"/>
              </a:rPr>
              <a:t>b) Calificaciones del Alumno en su Estadía en el Sector Productivo.</a:t>
            </a:r>
          </a:p>
          <a:p>
            <a:pPr lvl="2" algn="just" eaLnBrk="0" hangingPunct="0">
              <a:defRPr/>
            </a:pPr>
            <a:r>
              <a:rPr lang="es-MX" sz="1400" dirty="0">
                <a:latin typeface="Avenir LT Std 45 Book" panose="020B0502020203020204" pitchFamily="34" charset="0"/>
              </a:rPr>
              <a:t>c) Acta de Toma de </a:t>
            </a:r>
            <a:r>
              <a:rPr lang="es-MX" sz="1400" dirty="0" smtClean="0">
                <a:latin typeface="Avenir LT Std 45 Book" panose="020B0502020203020204" pitchFamily="34" charset="0"/>
              </a:rPr>
              <a:t>Protesta.</a:t>
            </a:r>
          </a:p>
          <a:p>
            <a:pPr lvl="2" algn="just" eaLnBrk="0" hangingPunct="0">
              <a:defRPr/>
            </a:pPr>
            <a:r>
              <a:rPr lang="es-MX" sz="1400" dirty="0" smtClean="0">
                <a:latin typeface="Avenir LT Std 45 Book" panose="020B0502020203020204" pitchFamily="34" charset="0"/>
              </a:rPr>
              <a:t>d) Formato </a:t>
            </a:r>
            <a:r>
              <a:rPr lang="es-MX" sz="1400" dirty="0">
                <a:latin typeface="Avenir LT Std 45 Book" panose="020B0502020203020204" pitchFamily="34" charset="0"/>
              </a:rPr>
              <a:t>de no adeudo</a:t>
            </a:r>
            <a:r>
              <a:rPr lang="es-MX" sz="1400" dirty="0" smtClean="0">
                <a:latin typeface="Avenir LT Std 45 Book" panose="020B0502020203020204" pitchFamily="34" charset="0"/>
              </a:rPr>
              <a:t>.</a:t>
            </a:r>
          </a:p>
          <a:p>
            <a:pPr lvl="2" algn="just" eaLnBrk="0" hangingPunct="0">
              <a:defRPr/>
            </a:pPr>
            <a:r>
              <a:rPr lang="es-MX" sz="1400" dirty="0" smtClean="0">
                <a:latin typeface="Avenir LT Std 45 Book" panose="020B0502020203020204" pitchFamily="34" charset="0"/>
              </a:rPr>
              <a:t>e) </a:t>
            </a:r>
            <a:r>
              <a:rPr lang="es-MX" sz="1400" dirty="0">
                <a:latin typeface="Avenir LT Std 45 Book" panose="020B0502020203020204" pitchFamily="34" charset="0"/>
              </a:rPr>
              <a:t>Documento de confirmación de datos para el trámite de cédula profesional electrónica.</a:t>
            </a:r>
          </a:p>
          <a:p>
            <a:pPr marL="342900" indent="-342900" algn="just" eaLnBrk="0" hangingPunct="0">
              <a:buFont typeface="+mj-lt"/>
              <a:buAutoNum type="arabicPeriod" startAt="11"/>
              <a:defRPr/>
            </a:pPr>
            <a:endParaRPr lang="es-MX" sz="1500" dirty="0">
              <a:latin typeface="Avenir LT Std 45 Book" panose="020B0502020203020204" pitchFamily="34" charset="0"/>
            </a:endParaRPr>
          </a:p>
          <a:p>
            <a:pPr algn="just" eaLnBrk="0" hangingPunct="0">
              <a:defRPr/>
            </a:pPr>
            <a:endParaRPr lang="es-ES_tradnl" sz="1500" dirty="0">
              <a:latin typeface="Avenir LT Std 45 Book" panose="020B0502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54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7915" y="484210"/>
            <a:ext cx="7607435" cy="72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es-ES_tradnl" sz="1100" b="1" dirty="0">
              <a:latin typeface="Avenir LT Std 45 Book" panose="020B0502020203020204" pitchFamily="34" charset="0"/>
            </a:endParaRPr>
          </a:p>
          <a:p>
            <a:pPr algn="ctr" eaLnBrk="0" hangingPunct="0"/>
            <a:r>
              <a:rPr lang="es-ES_tradnl" sz="1800" b="1" dirty="0" smtClean="0">
                <a:latin typeface="Avenir LT Std 45 Book" panose="020B0502020203020204" pitchFamily="34" charset="0"/>
              </a:rPr>
              <a:t>GUÍA DE 13  PASOS </a:t>
            </a:r>
            <a:r>
              <a:rPr lang="es-ES_tradnl" sz="1800" b="1" dirty="0">
                <a:latin typeface="Avenir LT Std 45 Book" panose="020B0502020203020204" pitchFamily="34" charset="0"/>
              </a:rPr>
              <a:t>PARA REALIZAR EL TRÁMITE DE </a:t>
            </a:r>
            <a:r>
              <a:rPr lang="es-ES_tradnl" sz="1800" b="1" dirty="0" smtClean="0">
                <a:latin typeface="Avenir LT Std 45 Book" panose="020B0502020203020204" pitchFamily="34" charset="0"/>
              </a:rPr>
              <a:t>TITULACIÓN</a:t>
            </a:r>
            <a:endParaRPr lang="es-ES_tradnl" sz="1800" b="1" u="sng" dirty="0">
              <a:latin typeface="Avenir LT Std 45 Book" panose="020B0502020203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76168" y="1210543"/>
            <a:ext cx="8817348" cy="4876358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914400" lvl="1" indent="-457200" algn="just" eaLnBrk="0" hangingPunct="0">
              <a:defRPr/>
            </a:pPr>
            <a:endParaRPr lang="es-ES_tradnl" sz="1400" dirty="0" smtClean="0">
              <a:latin typeface="Calibri (Cuerpo)"/>
            </a:endParaRPr>
          </a:p>
          <a:p>
            <a:pPr marL="342900" indent="-342900" algn="just" eaLnBrk="0" hangingPunct="0">
              <a:buFont typeface="+mj-lt"/>
              <a:buAutoNum type="arabicPeriod" startAt="11"/>
              <a:defRPr/>
            </a:pPr>
            <a:r>
              <a:rPr lang="es-MX" sz="1400" dirty="0">
                <a:latin typeface="Avenir LT Std 45 Book" panose="020B0502020203020204" pitchFamily="34" charset="0"/>
              </a:rPr>
              <a:t>Integrar el “Oficio de Autorización  y Aprobación  de la Memoria de Estadía” en la segunda página del archivo electrónico de la Memoria de Estadía, generar tu archivo final y enviárselo a tu tutor de estadía por parte de la UTSJR, quien posteriormente deberá entregarlo por el medio que se le solicite al Departamento de Servicios Bibliotecarios.</a:t>
            </a:r>
          </a:p>
          <a:p>
            <a:pPr marL="342900" indent="-342900" algn="just" eaLnBrk="0" hangingPunct="0">
              <a:buFont typeface="+mj-lt"/>
              <a:buAutoNum type="arabicPeriod" startAt="11"/>
              <a:defRPr/>
            </a:pPr>
            <a:endParaRPr lang="es-MX" sz="1400" dirty="0" smtClean="0">
              <a:latin typeface="Avenir LT Std 45 Book" panose="020B0502020203020204" pitchFamily="34" charset="0"/>
            </a:endParaRPr>
          </a:p>
          <a:p>
            <a:pPr marL="342900" indent="-342900" algn="just" eaLnBrk="0" hangingPunct="0">
              <a:buFont typeface="+mj-lt"/>
              <a:buAutoNum type="arabicPeriod" startAt="11"/>
              <a:defRPr/>
            </a:pPr>
            <a:r>
              <a:rPr lang="es-MX" sz="1400" dirty="0" smtClean="0">
                <a:latin typeface="Avenir LT Std 45 Book" panose="020B0502020203020204" pitchFamily="34" charset="0"/>
              </a:rPr>
              <a:t>Si la empresa o la UTSJR así lo requieren, el egresado titulado deberá sustentar el Acto Protocolario de Toma de Protesta por el medio que se le indique (presencial o virtual).</a:t>
            </a:r>
          </a:p>
          <a:p>
            <a:pPr marL="342900" indent="-342900" algn="just" eaLnBrk="0" hangingPunct="0">
              <a:buFont typeface="+mj-lt"/>
              <a:buAutoNum type="arabicPeriod" startAt="14"/>
              <a:defRPr/>
            </a:pPr>
            <a:endParaRPr lang="es-MX" sz="1400" b="1" dirty="0" smtClean="0">
              <a:latin typeface="Avenir LT Std 45 Book" panose="020B0502020203020204" pitchFamily="34" charset="0"/>
            </a:endParaRPr>
          </a:p>
          <a:p>
            <a:pPr marL="0" indent="0" algn="just">
              <a:buNone/>
            </a:pPr>
            <a:r>
              <a:rPr lang="es-MX" sz="1400" b="1" dirty="0" smtClean="0">
                <a:latin typeface="Avenir LT Std 45 Book" panose="020B0502020203020204" pitchFamily="34" charset="0"/>
              </a:rPr>
              <a:t>Derivado de la publicación en el Diario Oficial de la Federación del día 5 de abril de 2018, en el que se emite el Decreto por el que se reforman y derogan diversas disposiciones del Artículo 5° Constitucional, para el estándar oficial del título y cédula profesional electrónica, informamos a Ustedes:</a:t>
            </a:r>
          </a:p>
          <a:p>
            <a:endParaRPr lang="es-MX" sz="1400" dirty="0" smtClean="0">
              <a:latin typeface="Avenir LT Std 45 Book" panose="020B0502020203020204" pitchFamily="34" charset="0"/>
            </a:endParaRPr>
          </a:p>
          <a:p>
            <a:pPr marL="342900" lvl="0" indent="-342900" algn="just" eaLnBrk="0" hangingPunct="0">
              <a:buFont typeface="+mj-lt"/>
              <a:buAutoNum type="arabicPeriod" startAt="13"/>
              <a:defRPr/>
            </a:pPr>
            <a:r>
              <a:rPr lang="es-MX" sz="1400" dirty="0">
                <a:latin typeface="Avenir LT Std 45 Book" panose="020B0502020203020204" pitchFamily="34" charset="0"/>
              </a:rPr>
              <a:t>La nueva disposición exige que el titulado valide su trámite con su </a:t>
            </a:r>
            <a:r>
              <a:rPr lang="es-MX" sz="1400" dirty="0" err="1">
                <a:latin typeface="Avenir LT Std 45 Book" panose="020B0502020203020204" pitchFamily="34" charset="0"/>
              </a:rPr>
              <a:t>e.firma</a:t>
            </a:r>
            <a:r>
              <a:rPr lang="es-MX" sz="1400" dirty="0">
                <a:latin typeface="Avenir LT Std 45 Book" panose="020B0502020203020204" pitchFamily="34" charset="0"/>
              </a:rPr>
              <a:t> por lo que se convierte en un requisito más para poder obtener la cédula profesional electrónica, por lo que es importante tenerla disponible y actualizada para cuando se den indicaciones de bajar la cedula de la plataforma de la DGP.</a:t>
            </a:r>
          </a:p>
          <a:p>
            <a:pPr marL="342900" lvl="0" indent="-342900" algn="just" eaLnBrk="0" hangingPunct="0">
              <a:buFont typeface="+mj-lt"/>
              <a:buAutoNum type="arabicPeriod" startAt="13"/>
              <a:defRPr/>
            </a:pPr>
            <a:endParaRPr lang="es-MX" sz="1400" dirty="0" smtClean="0">
              <a:latin typeface="Avenir LT Std 45 Book" panose="020B0502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41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28749" y="823322"/>
            <a:ext cx="8281615" cy="5146074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 eaLnBrk="0" hangingPunct="0">
              <a:spcBef>
                <a:spcPct val="20000"/>
              </a:spcBef>
              <a:defRPr/>
            </a:pPr>
            <a:r>
              <a:rPr lang="es-ES_tradnl" sz="1600" b="1" u="sng" dirty="0">
                <a:latin typeface="Avenir LT Std 45 Book" panose="020B0502020203020204" pitchFamily="34" charset="0"/>
              </a:rPr>
              <a:t>IMPORTANTE</a:t>
            </a:r>
          </a:p>
          <a:p>
            <a:pPr marL="266700" lvl="1" indent="-174625" algn="just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es-ES_tradnl" sz="800" dirty="0" smtClean="0">
              <a:latin typeface="Avenir LT Std 45 Book" panose="020B0502020203020204" pitchFamily="34" charset="0"/>
            </a:endParaRPr>
          </a:p>
          <a:p>
            <a:pPr marL="266700" lvl="1" indent="-174625" algn="just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s-ES_tradnl" sz="1400" dirty="0" smtClean="0">
                <a:latin typeface="Avenir LT Std 45 Book" panose="020B0502020203020204" pitchFamily="34" charset="0"/>
              </a:rPr>
              <a:t>Toda </a:t>
            </a:r>
            <a:r>
              <a:rPr lang="es-ES_tradnl" sz="1400" dirty="0">
                <a:latin typeface="Avenir LT Std 45 Book" panose="020B0502020203020204" pitchFamily="34" charset="0"/>
              </a:rPr>
              <a:t>la documentación </a:t>
            </a:r>
            <a:r>
              <a:rPr lang="es-ES_tradnl" sz="1400" dirty="0" smtClean="0">
                <a:latin typeface="Avenir LT Std 45 Book" panose="020B0502020203020204" pitchFamily="34" charset="0"/>
              </a:rPr>
              <a:t>mencionada </a:t>
            </a:r>
            <a:r>
              <a:rPr lang="es-ES_tradnl" sz="1400" dirty="0">
                <a:latin typeface="Avenir LT Std 45 Book" panose="020B0502020203020204" pitchFamily="34" charset="0"/>
              </a:rPr>
              <a:t>en el punto </a:t>
            </a:r>
            <a:r>
              <a:rPr lang="es-ES_tradnl" sz="1400" dirty="0" smtClean="0">
                <a:latin typeface="Avenir LT Std 45 Book" panose="020B0502020203020204" pitchFamily="34" charset="0"/>
              </a:rPr>
              <a:t>10 </a:t>
            </a:r>
            <a:r>
              <a:rPr lang="es-ES_tradnl" sz="1400" dirty="0">
                <a:latin typeface="Avenir LT Std 45 Book" panose="020B0502020203020204" pitchFamily="34" charset="0"/>
              </a:rPr>
              <a:t>de la guía, </a:t>
            </a:r>
            <a:r>
              <a:rPr lang="es-ES_tradnl" sz="1400" dirty="0" smtClean="0">
                <a:latin typeface="Avenir LT Std 45 Book" panose="020B0502020203020204" pitchFamily="34" charset="0"/>
              </a:rPr>
              <a:t>deberá </a:t>
            </a:r>
            <a:r>
              <a:rPr lang="es-ES_tradnl" sz="1400" dirty="0">
                <a:latin typeface="Avenir LT Std 45 Book" panose="020B0502020203020204" pitchFamily="34" charset="0"/>
              </a:rPr>
              <a:t>ser </a:t>
            </a:r>
            <a:r>
              <a:rPr lang="es-ES_tradnl" sz="1400" dirty="0" smtClean="0">
                <a:latin typeface="Avenir LT Std 45 Book" panose="020B0502020203020204" pitchFamily="34" charset="0"/>
              </a:rPr>
              <a:t>integrada y firmada electrónicamente en el Sistema Integral de Información del Sistema de Calidad (SIISC), </a:t>
            </a:r>
            <a:r>
              <a:rPr lang="es-ES_tradnl" sz="1400" b="1" dirty="0" smtClean="0">
                <a:latin typeface="Avenir LT Std 45 Book" panose="020B0502020203020204" pitchFamily="34" charset="0"/>
              </a:rPr>
              <a:t>máximo 1 día después a la fecha establecida en el Acta Toma </a:t>
            </a:r>
            <a:r>
              <a:rPr lang="es-ES_tradnl" sz="1400" b="1" dirty="0">
                <a:latin typeface="Avenir LT Std 45 Book" panose="020B0502020203020204" pitchFamily="34" charset="0"/>
              </a:rPr>
              <a:t>de Protesta</a:t>
            </a:r>
            <a:r>
              <a:rPr lang="es-ES_tradnl" sz="1400" dirty="0" smtClean="0">
                <a:latin typeface="Avenir LT Std 45 Book" panose="020B0502020203020204" pitchFamily="34" charset="0"/>
              </a:rPr>
              <a:t>.</a:t>
            </a:r>
          </a:p>
          <a:p>
            <a:pPr marL="266700" lvl="1" indent="-174625" algn="just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es-ES_tradnl" sz="1400" dirty="0" smtClean="0">
              <a:latin typeface="Avenir LT Std 45 Book" panose="020B0502020203020204" pitchFamily="34" charset="0"/>
            </a:endParaRPr>
          </a:p>
          <a:p>
            <a:pPr marL="266700" lvl="1" indent="-174625" algn="just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s-ES_tradnl" sz="1400" dirty="0" smtClean="0">
                <a:latin typeface="Avenir LT Std 45 Book" panose="020B0502020203020204" pitchFamily="34" charset="0"/>
              </a:rPr>
              <a:t>Los pasos del 6 al 10 deberás realizarlos en el periodo del </a:t>
            </a:r>
            <a:r>
              <a:rPr lang="es-ES_tradnl" sz="1400" b="1" dirty="0" smtClean="0">
                <a:latin typeface="Avenir LT Std 45 Book" panose="020B0502020203020204" pitchFamily="34" charset="0"/>
              </a:rPr>
              <a:t>26 de abril al 31 de mayo de 2021</a:t>
            </a:r>
            <a:r>
              <a:rPr lang="es-ES_tradnl" sz="1400" dirty="0" smtClean="0">
                <a:latin typeface="Avenir LT Std 45 Book" panose="020B0502020203020204" pitchFamily="34" charset="0"/>
              </a:rPr>
              <a:t>, </a:t>
            </a:r>
            <a:r>
              <a:rPr lang="es-ES_tradnl" sz="1400" dirty="0">
                <a:latin typeface="Avenir LT Std 45 Book" panose="020B0502020203020204" pitchFamily="34" charset="0"/>
              </a:rPr>
              <a:t>e</a:t>
            </a:r>
            <a:r>
              <a:rPr lang="es-ES_tradnl" sz="1400" dirty="0" smtClean="0">
                <a:latin typeface="Avenir LT Std 45 Book" panose="020B0502020203020204" pitchFamily="34" charset="0"/>
              </a:rPr>
              <a:t>s importante considerar que se hacen cortes de egresados titulados mensualmente, por lo que no se reciben trámites con fechas del mes anterior una vez que inicia el nuevo mes.</a:t>
            </a:r>
          </a:p>
          <a:p>
            <a:pPr marL="266700" lvl="1" indent="-174625" algn="just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es-ES_tradnl" sz="1400" dirty="0">
              <a:latin typeface="Avenir LT Std 45 Book" panose="020B0502020203020204" pitchFamily="34" charset="0"/>
            </a:endParaRPr>
          </a:p>
          <a:p>
            <a:pPr marL="266700" lvl="1" indent="-174625" algn="just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s-ES_tradnl" sz="1400" dirty="0">
                <a:latin typeface="Avenir LT Std 45 Book" panose="020B0502020203020204" pitchFamily="34" charset="0"/>
              </a:rPr>
              <a:t>La </a:t>
            </a:r>
            <a:r>
              <a:rPr lang="es-ES_tradnl" sz="1400" dirty="0" smtClean="0">
                <a:latin typeface="Avenir LT Std 45 Book" panose="020B0502020203020204" pitchFamily="34" charset="0"/>
              </a:rPr>
              <a:t>Ceremonia </a:t>
            </a:r>
            <a:r>
              <a:rPr lang="es-ES_tradnl" sz="1400" dirty="0">
                <a:latin typeface="Avenir LT Std 45 Book" panose="020B0502020203020204" pitchFamily="34" charset="0"/>
              </a:rPr>
              <a:t>de </a:t>
            </a:r>
            <a:r>
              <a:rPr lang="es-ES_tradnl" sz="1400" dirty="0" smtClean="0">
                <a:latin typeface="Avenir LT Std 45 Book" panose="020B0502020203020204" pitchFamily="34" charset="0"/>
              </a:rPr>
              <a:t>Graduación así como la forma de realizarla (presencial o virtual), fecha, lugar y hora del evento, serán comunicados </a:t>
            </a:r>
            <a:r>
              <a:rPr lang="es-ES_tradnl" sz="1400" dirty="0">
                <a:latin typeface="Avenir LT Std 45 Book" panose="020B0502020203020204" pitchFamily="34" charset="0"/>
              </a:rPr>
              <a:t>en el momento oportuno por cada Dirección de </a:t>
            </a:r>
            <a:r>
              <a:rPr lang="es-ES_tradnl" sz="1400" dirty="0" smtClean="0">
                <a:latin typeface="Avenir LT Std 45 Book" panose="020B0502020203020204" pitchFamily="34" charset="0"/>
              </a:rPr>
              <a:t>Carrera, dependiendo las condiciones de la contingencia sanitaria y lo establecido por las autoridades de la Salud, Civiles y de Educación, favor de estar pendiente.</a:t>
            </a:r>
          </a:p>
          <a:p>
            <a:pPr marL="266700" lvl="1" indent="-174625" algn="just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es-ES_tradnl" sz="1400" b="1" dirty="0">
              <a:latin typeface="Avenir LT Std 45 Book" panose="020B0502020203020204" pitchFamily="34" charset="0"/>
            </a:endParaRPr>
          </a:p>
          <a:p>
            <a:pPr marL="266700" lvl="1" indent="-174625" algn="just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s-MX" sz="1400" dirty="0">
                <a:latin typeface="Avenir LT Std 45 Book" panose="020B0502020203020204" pitchFamily="34" charset="0"/>
              </a:rPr>
              <a:t>Una vez que el egresado, se ha titulado y firmado electrónicamente en el Portal del Alumno todos los documentos solicitados, el Departamento de Servicios Escolares los aprobará y posteriormente realizará el trámite correspondiente ante la D.G.P. de acuerdo a sus lineamientos. </a:t>
            </a:r>
          </a:p>
          <a:p>
            <a:pPr marL="266700" lvl="1" indent="-174625" algn="just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es-ES_tradnl" sz="1400" b="1" dirty="0" smtClean="0">
              <a:latin typeface="Avenir LT Std 45 Book" panose="020B0502020203020204" pitchFamily="34" charset="0"/>
            </a:endParaRPr>
          </a:p>
          <a:p>
            <a:pPr marL="266700" lvl="1" indent="-174625" algn="ctr" eaLnBrk="0" hangingPunct="0">
              <a:spcBef>
                <a:spcPct val="20000"/>
              </a:spcBef>
              <a:defRPr/>
            </a:pPr>
            <a:endParaRPr lang="es-ES_tradnl" sz="1100" dirty="0">
              <a:latin typeface="Avenir LT Std 45 Book" panose="020B0502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04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70824" y="769479"/>
            <a:ext cx="8281615" cy="5184989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 eaLnBrk="0" hangingPunct="0">
              <a:spcBef>
                <a:spcPct val="20000"/>
              </a:spcBef>
              <a:defRPr/>
            </a:pPr>
            <a:r>
              <a:rPr lang="es-ES_tradnl" sz="1600" b="1" u="sng" dirty="0" smtClean="0">
                <a:latin typeface="Avenir LT Std 45 Book" panose="020B0502020203020204" pitchFamily="34" charset="0"/>
              </a:rPr>
              <a:t>IMPORTANTE</a:t>
            </a:r>
          </a:p>
          <a:p>
            <a:pPr marL="266700" lvl="1" indent="-174625" algn="just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es-ES_tradnl" sz="800" dirty="0" smtClean="0">
              <a:latin typeface="Avenir LT Std 45 Book" panose="020B0502020203020204" pitchFamily="34" charset="0"/>
            </a:endParaRPr>
          </a:p>
          <a:p>
            <a:pPr marL="266700" lvl="1" indent="-174625" algn="just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s-MX" sz="1400" dirty="0" smtClean="0">
                <a:latin typeface="Avenir LT Std 45 Book" panose="020B0502020203020204" pitchFamily="34" charset="0"/>
              </a:rPr>
              <a:t>Una vez que la D.G.P. haya procesado la información y generado la cédula profesional electrónica, emitirá un correo electrónico dirigido al titulado donde informará que ya está lista su cédula y que podrá obtenerla a través de su sitio web.</a:t>
            </a:r>
          </a:p>
          <a:p>
            <a:pPr marL="266700" lvl="1" indent="-174625" algn="just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es-MX" sz="1400" dirty="0" smtClean="0">
              <a:latin typeface="Avenir LT Std 45 Book" panose="020B0502020203020204" pitchFamily="34" charset="0"/>
            </a:endParaRPr>
          </a:p>
          <a:p>
            <a:pPr marL="266700" lvl="1" indent="-174625" algn="just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s-MX" sz="1400" dirty="0" smtClean="0">
                <a:latin typeface="Avenir LT Std 45 Book" panose="020B0502020203020204" pitchFamily="34" charset="0"/>
              </a:rPr>
              <a:t>Para poder obtener la cédula profesional electrónica el titulado deberá contar con su </a:t>
            </a:r>
            <a:r>
              <a:rPr lang="es-MX" sz="1400" dirty="0" err="1" smtClean="0">
                <a:latin typeface="Avenir LT Std 45 Book" panose="020B0502020203020204" pitchFamily="34" charset="0"/>
              </a:rPr>
              <a:t>e.firma</a:t>
            </a:r>
            <a:r>
              <a:rPr lang="es-MX" sz="1400" dirty="0" smtClean="0">
                <a:latin typeface="Avenir LT Std 45 Book" panose="020B0502020203020204" pitchFamily="34" charset="0"/>
              </a:rPr>
              <a:t> emitida por el SAT y podrá realizar la transacción económica del trámite con su tarjeta de crédito o débito bancaria.</a:t>
            </a:r>
          </a:p>
          <a:p>
            <a:pPr marL="266700" lvl="1" indent="-174625" algn="just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es-MX" sz="1400" dirty="0" smtClean="0">
              <a:latin typeface="Avenir LT Std 45 Book" panose="020B0502020203020204" pitchFamily="34" charset="0"/>
            </a:endParaRPr>
          </a:p>
          <a:p>
            <a:pPr marL="266700" lvl="1" indent="-174625" algn="just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s-MX" sz="1400" dirty="0" smtClean="0">
                <a:latin typeface="Avenir LT Std 45 Book" panose="020B0502020203020204" pitchFamily="34" charset="0"/>
              </a:rPr>
              <a:t>Una vez que el titulado cuente con su cédula profesional electrónica deberá subirla a su portal de Alumno y notificar vía correo o telefónicamente al Departamento de Servicios Escolares y en ese momento recibirá indicaciones de como podrá recibir su título profesional con los demás documentos oficiales emitidos por la UTSJR para acreditar su grado académico.</a:t>
            </a:r>
          </a:p>
          <a:p>
            <a:pPr marL="266700" lvl="1" indent="-174625" algn="just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es-MX" sz="1400" dirty="0" smtClean="0">
              <a:latin typeface="Avenir LT Std 45 Book" panose="020B0502020203020204" pitchFamily="34" charset="0"/>
            </a:endParaRPr>
          </a:p>
          <a:p>
            <a:pPr marL="266700" lvl="1" indent="-174625" algn="just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s-MX" sz="1400" dirty="0" smtClean="0">
                <a:latin typeface="Avenir LT Std 45 Book" panose="020B0502020203020204" pitchFamily="34" charset="0"/>
              </a:rPr>
              <a:t>Por todo lo anterior es necesario que todos los alumnos próximos a egresar y ser titulados, cuenten con su </a:t>
            </a:r>
            <a:r>
              <a:rPr lang="es-MX" sz="1400" dirty="0" err="1" smtClean="0">
                <a:latin typeface="Avenir LT Std 45 Book" panose="020B0502020203020204" pitchFamily="34" charset="0"/>
              </a:rPr>
              <a:t>e.firma</a:t>
            </a:r>
            <a:r>
              <a:rPr lang="es-MX" sz="1400" dirty="0" smtClean="0">
                <a:latin typeface="Avenir LT Std 45 Book" panose="020B0502020203020204" pitchFamily="34" charset="0"/>
              </a:rPr>
              <a:t>, la cual es de carácter gratuito, o en su caso renovarla o actualizarla de acurdo a lo establecido por el SAT.</a:t>
            </a:r>
          </a:p>
          <a:p>
            <a:pPr marL="266700" lvl="1" indent="-174625" algn="just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es-MX" sz="1500" dirty="0" smtClean="0">
              <a:latin typeface="Avenir LT Std 45 Book" panose="020B0502020203020204" pitchFamily="34" charset="0"/>
            </a:endParaRPr>
          </a:p>
          <a:p>
            <a:pPr marL="266700" lvl="1" indent="-174625" algn="ctr" eaLnBrk="0" hangingPunct="0">
              <a:spcBef>
                <a:spcPct val="20000"/>
              </a:spcBef>
              <a:defRPr/>
            </a:pPr>
            <a:endParaRPr lang="es-ES_tradnl" sz="1400" b="1" dirty="0" smtClean="0">
              <a:latin typeface="Avenir LT Std 45 Book" panose="020B0502020203020204" pitchFamily="34" charset="0"/>
            </a:endParaRPr>
          </a:p>
          <a:p>
            <a:pPr marL="266700" lvl="1" indent="-174625" algn="ctr" eaLnBrk="0" hangingPunct="0">
              <a:spcBef>
                <a:spcPct val="20000"/>
              </a:spcBef>
              <a:defRPr/>
            </a:pPr>
            <a:endParaRPr lang="es-ES_tradnl" sz="1100" dirty="0">
              <a:latin typeface="Avenir LT Std 45 Book" panose="020B0502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32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1640</TotalTime>
  <Words>1338</Words>
  <Application>Microsoft Office PowerPoint</Application>
  <PresentationFormat>Presentación en pantalla (4:3)</PresentationFormat>
  <Paragraphs>85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20" baseType="lpstr">
      <vt:lpstr>Arial</vt:lpstr>
      <vt:lpstr>Avenir Heavy</vt:lpstr>
      <vt:lpstr>Avenir LT Std 45 Book</vt:lpstr>
      <vt:lpstr>Avenir Medium</vt:lpstr>
      <vt:lpstr>Calibri</vt:lpstr>
      <vt:lpstr>Calibri (Cuerpo)</vt:lpstr>
      <vt:lpstr>Calibri Light</vt:lpstr>
      <vt:lpstr>Wingdings</vt:lpstr>
      <vt:lpstr>Tema de Office</vt:lpstr>
      <vt:lpstr>Requerimientos para trámite de titulación y expedición de Título y de Cédula Profesional electrónicos.</vt:lpstr>
      <vt:lpstr>Estudiantes de  Ingeniería que egresan en el mes de Abril 2021. </vt:lpstr>
      <vt:lpstr> REQUERIMIENTOS DE DOCUMENTACIÓN </vt:lpstr>
      <vt:lpstr>REQUIERIMIENTOS DE FOTOGRAFIAS</vt:lpstr>
      <vt:lpstr>GUÍA DE 13  PASOS PARA REALIZAR EL TRÁMITE DE TITULACIÓN </vt:lpstr>
      <vt:lpstr> GUÍA DE 13  PASOS PARA REALIZAR EL TRÁMITE DE TITULACIÓN</vt:lpstr>
      <vt:lpstr> GUÍA DE 13  PASOS PARA REALIZAR EL TRÁMITE DE TITULACIÓN</vt:lpstr>
      <vt:lpstr>Presentación de PowerPoint</vt:lpstr>
      <vt:lpstr>Presentación de PowerPoint</vt:lpstr>
      <vt:lpstr> Ruta en la página web www.utsjr.edu.mx, para descargar tu Guía de Titulación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Sergio Gomez</dc:creator>
  <cp:lastModifiedBy>UTSJCP14950</cp:lastModifiedBy>
  <cp:revision>76</cp:revision>
  <cp:lastPrinted>2020-10-27T20:22:22Z</cp:lastPrinted>
  <dcterms:created xsi:type="dcterms:W3CDTF">2019-01-18T16:51:29Z</dcterms:created>
  <dcterms:modified xsi:type="dcterms:W3CDTF">2020-10-29T17:20:32Z</dcterms:modified>
</cp:coreProperties>
</file>